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.jpeg" ContentType="image/jpeg"/>
  <Override PartName="/ppt/notesSlides/notesSlide4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notesSlides/notesSlide7.xml" ContentType="application/vnd.openxmlformats-officedocument.presentationml.notesSlide+xml"/>
  <Override PartName="/ppt/media/image24.jpeg" ContentType="image/jpeg"/>
  <Override PartName="/ppt/media/image25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CDE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6002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CEC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 b="def" i="def"/>
      <a:tcStyle>
        <a:tcBdr/>
        <a:fill>
          <a:solidFill>
            <a:srgbClr val="ECEC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17500">
              <a:buSzPts val="2400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13 études, 6 sources différentes (</a:t>
            </a:r>
          </a:p>
          <a:p>
            <a:pPr marL="457200" indent="-317500">
              <a:buSzPts val="2400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Phocuswright =Unrivaled provider of travel, tourism and hospitality market research</a:t>
            </a:r>
            <a:br/>
            <a:r>
              <a:t>un rapport par an</a:t>
            </a:r>
          </a:p>
          <a:p>
            <a:pPr marL="457200" indent="-317500">
              <a:buSzPts val="2400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nombreux = 13 sources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17500">
              <a:buSzPts val="2400"/>
              <a:buChar char="-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Phocuswright =Unrivaled provider of travel, tourism and hospitality market research</a:t>
            </a:r>
            <a:br/>
            <a:r>
              <a:t>un rapport par an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hape 3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Google form = randomisation, gestion par section</a:t>
            </a:r>
            <a:br/>
            <a:r>
              <a:t>Pas de biais = questions démographique (biais de désirabilité sociale)</a:t>
            </a:r>
            <a:b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hape 3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A : 91% budget important</a:t>
            </a:r>
            <a:br/>
            <a:r>
              <a:t>B : 70% oui escale longue pour visiter un pays en plus 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 : 94% utilisent comparateurs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69850" indent="-139700">
              <a:lnSpc>
                <a:spcPct val="115000"/>
              </a:lnSpc>
              <a:defRPr sz="12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r Clayton Christensen, est un outil issu du marketing permettant d’avoir une autre vision des motivations d’un client, partant du principe que “</a:t>
            </a:r>
            <a:r>
              <a:rPr i="1"/>
              <a:t>les gens n’achètent pas des produits pour ce qu’ils sont, [mais] pour ce qu’ils font</a:t>
            </a:r>
            <a:r>
              <a:t>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0" name="Shape 7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69850" indent="-139700">
              <a:lnSpc>
                <a:spcPct val="115000"/>
              </a:lnSpc>
              <a:defRPr sz="12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r Clayton Christensen, est un outil issu du marketing permettant d’avoir une autre vision des motivations d’un client, partant du principe que “</a:t>
            </a:r>
            <a:r>
              <a:rPr i="1"/>
              <a:t>les gens n’achètent pas des produits pour ce qu’ils sont, [mais] pour ce qu’ils font</a:t>
            </a:r>
            <a:r>
              <a:t>”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3" name="Shape 8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Très rapide, brouillon pour avoir très vite des retours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4" name="Shape 9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To change the image behind the Mock up.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Select the layer - &gt; Right Click -&gt; Send to Back -&gt; Delete the image -&gt; Drag &amp; Drop your Own Picture -&gt; Send to Back (again)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1" name="Shape 9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To change the image behind the Mock up.</a:t>
            </a:r>
          </a:p>
          <a:p>
            <a:pPr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Select the layer - &gt; Right Click -&gt; Send to Back -&gt; Delete the image -&gt; Drag &amp; Drop your Own Picture -&gt; Send to Back (again)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.tif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39"/>
          <p:cNvSpPr/>
          <p:nvPr>
            <p:ph type="pic" idx="13"/>
          </p:nvPr>
        </p:nvSpPr>
        <p:spPr>
          <a:xfrm>
            <a:off x="-72" y="5254"/>
            <a:ext cx="11884098" cy="1371074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2" name="Shape 40"/>
          <p:cNvSpPr/>
          <p:nvPr>
            <p:ph type="pic" idx="14"/>
          </p:nvPr>
        </p:nvSpPr>
        <p:spPr>
          <a:xfrm>
            <a:off x="12417425" y="0"/>
            <a:ext cx="11972815" cy="13716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ite à out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Ligne"/>
          <p:cNvSpPr/>
          <p:nvPr>
            <p:ph type="body" sz="quarter" idx="13"/>
          </p:nvPr>
        </p:nvSpPr>
        <p:spPr>
          <a:xfrm>
            <a:off x="1646560" y="3663606"/>
            <a:ext cx="3333520" cy="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1" name="Ligne"/>
          <p:cNvSpPr/>
          <p:nvPr>
            <p:ph type="body" sz="quarter" idx="14"/>
          </p:nvPr>
        </p:nvSpPr>
        <p:spPr>
          <a:xfrm>
            <a:off x="1646560" y="4578610"/>
            <a:ext cx="3333520" cy="1"/>
          </a:xfrm>
          <a:prstGeom prst="line">
            <a:avLst/>
          </a:prstGeom>
          <a:ln>
            <a:solidFill>
              <a:srgbClr val="000000"/>
            </a:solidFill>
            <a:custDash>
              <a:ds d="600000" sp="600000"/>
            </a:custDash>
            <a:tailEnd type="triangle"/>
          </a:ln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2" name="Ligne"/>
          <p:cNvSpPr/>
          <p:nvPr>
            <p:ph type="body" sz="quarter" idx="15"/>
          </p:nvPr>
        </p:nvSpPr>
        <p:spPr>
          <a:xfrm>
            <a:off x="1692865" y="5422213"/>
            <a:ext cx="1924394" cy="1304564"/>
          </a:xfrm>
          <a:prstGeom prst="rightArrow">
            <a:avLst>
              <a:gd name="adj1" fmla="val 0"/>
              <a:gd name="adj2" fmla="val 65005"/>
            </a:avLst>
          </a:prstGeom>
          <a:blipFill>
            <a:blip r:embed="rId2"/>
          </a:blipFill>
          <a:ln w="3175"/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3" name="Ligne"/>
          <p:cNvSpPr/>
          <p:nvPr>
            <p:ph type="body" sz="quarter" idx="16"/>
          </p:nvPr>
        </p:nvSpPr>
        <p:spPr>
          <a:xfrm>
            <a:off x="3091442" y="5422213"/>
            <a:ext cx="1924394" cy="1304564"/>
          </a:xfrm>
          <a:prstGeom prst="rightArrow">
            <a:avLst>
              <a:gd name="adj1" fmla="val 0"/>
              <a:gd name="adj2" fmla="val 65005"/>
            </a:avLst>
          </a:prstGeom>
          <a:blipFill>
            <a:blip r:embed="rId3"/>
          </a:blipFill>
          <a:ln w="3175"/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4" name="Ligne"/>
          <p:cNvSpPr/>
          <p:nvPr>
            <p:ph type="body" sz="quarter" idx="17"/>
          </p:nvPr>
        </p:nvSpPr>
        <p:spPr>
          <a:xfrm>
            <a:off x="4522257" y="5422213"/>
            <a:ext cx="1924394" cy="1304564"/>
          </a:xfrm>
          <a:prstGeom prst="rightArrow">
            <a:avLst>
              <a:gd name="adj1" fmla="val 0"/>
              <a:gd name="adj2" fmla="val 65005"/>
            </a:avLst>
          </a:prstGeom>
          <a:blipFill>
            <a:blip r:embed="rId4"/>
          </a:blipFill>
          <a:ln w="3175"/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5" name="Ligne"/>
          <p:cNvSpPr/>
          <p:nvPr>
            <p:ph type="body" sz="quarter" idx="18"/>
          </p:nvPr>
        </p:nvSpPr>
        <p:spPr>
          <a:xfrm>
            <a:off x="190002" y="5422213"/>
            <a:ext cx="1924394" cy="1304564"/>
          </a:xfrm>
          <a:prstGeom prst="rightArrow">
            <a:avLst>
              <a:gd name="adj1" fmla="val 0"/>
              <a:gd name="adj2" fmla="val 65005"/>
            </a:avLst>
          </a:prstGeom>
          <a:blipFill>
            <a:blip r:embed="rId5"/>
          </a:blipFill>
          <a:ln w="3175"/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6" name="Cercle"/>
          <p:cNvSpPr/>
          <p:nvPr>
            <p:ph type="body" sz="quarter" idx="19"/>
          </p:nvPr>
        </p:nvSpPr>
        <p:spPr>
          <a:xfrm>
            <a:off x="9480448" y="1799408"/>
            <a:ext cx="4617545" cy="4617545"/>
          </a:xfrm>
          <a:prstGeom prst="ellipse">
            <a:avLst/>
          </a:prstGeom>
          <a:blipFill>
            <a:blip r:embed="rId2"/>
          </a:blipFill>
          <a:ln w="3175"/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7" name="TEXTE ICI"/>
          <p:cNvSpPr txBox="1"/>
          <p:nvPr>
            <p:ph type="body" sz="quarter" idx="20"/>
          </p:nvPr>
        </p:nvSpPr>
        <p:spPr>
          <a:xfrm>
            <a:off x="10275665" y="3689107"/>
            <a:ext cx="3027112" cy="838148"/>
          </a:xfrm>
          <a:prstGeom prst="rect">
            <a:avLst/>
          </a:prstGeom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TEXTE ICI</a:t>
            </a:r>
          </a:p>
        </p:txBody>
      </p:sp>
      <p:sp>
        <p:nvSpPr>
          <p:cNvPr id="108" name="Cercle"/>
          <p:cNvSpPr/>
          <p:nvPr>
            <p:ph type="body" sz="quarter" idx="21"/>
          </p:nvPr>
        </p:nvSpPr>
        <p:spPr>
          <a:xfrm>
            <a:off x="9300493" y="1619453"/>
            <a:ext cx="4977454" cy="4977455"/>
          </a:xfrm>
          <a:prstGeom prst="ellipse">
            <a:avLst/>
          </a:prstGeom>
          <a:ln w="3175">
            <a:solidFill>
              <a:srgbClr val="000000"/>
            </a:solidFill>
            <a:custDash>
              <a:ds d="600000" sp="600000"/>
            </a:custDash>
          </a:ln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9" name="Cercle"/>
          <p:cNvSpPr/>
          <p:nvPr>
            <p:ph type="body" sz="quarter" idx="22"/>
          </p:nvPr>
        </p:nvSpPr>
        <p:spPr>
          <a:xfrm>
            <a:off x="15166709" y="1799408"/>
            <a:ext cx="4617546" cy="4617545"/>
          </a:xfrm>
          <a:prstGeom prst="ellipse">
            <a:avLst/>
          </a:prstGeom>
          <a:solidFill>
            <a:srgbClr val="000000"/>
          </a:solidFill>
          <a:ln w="3175"/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0" name="TEXTE ICI"/>
          <p:cNvSpPr txBox="1"/>
          <p:nvPr>
            <p:ph type="body" sz="quarter" idx="23"/>
          </p:nvPr>
        </p:nvSpPr>
        <p:spPr>
          <a:xfrm>
            <a:off x="15961926" y="3689107"/>
            <a:ext cx="3027112" cy="838148"/>
          </a:xfrm>
          <a:prstGeom prst="rect">
            <a:avLst/>
          </a:prstGeom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TEXTE ICI</a:t>
            </a:r>
          </a:p>
        </p:txBody>
      </p:sp>
      <p:sp>
        <p:nvSpPr>
          <p:cNvPr id="111" name="Cercle"/>
          <p:cNvSpPr/>
          <p:nvPr>
            <p:ph type="body" sz="quarter" idx="24"/>
          </p:nvPr>
        </p:nvSpPr>
        <p:spPr>
          <a:xfrm>
            <a:off x="14986754" y="1619453"/>
            <a:ext cx="4977455" cy="4977454"/>
          </a:xfrm>
          <a:prstGeom prst="ellipse">
            <a:avLst/>
          </a:prstGeom>
          <a:ln w="3175">
            <a:solidFill>
              <a:srgbClr val="000000"/>
            </a:solidFill>
            <a:custDash>
              <a:ds d="600000" sp="600000"/>
            </a:custDash>
          </a:ln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2" name="Numéro de diapositive"/>
          <p:cNvSpPr txBox="1"/>
          <p:nvPr>
            <p:ph type="sldNum" sz="quarter" idx="2"/>
          </p:nvPr>
        </p:nvSpPr>
        <p:spPr>
          <a:xfrm>
            <a:off x="23617226" y="12865186"/>
            <a:ext cx="541554" cy="5178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392" tIns="91392" rIns="91392" bIns="91392" anchor="t">
            <a:normAutofit fontScale="100000" lnSpcReduction="0"/>
          </a:bodyPr>
          <a:lstStyle>
            <a:lvl1pPr algn="ctr" defTabSz="1095375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orem ipsum dolor sit amet, consectetur adipiscing elit. Suspendisse tempor tortor mauris, rutrum laoreet risus eleifend vel.…"/>
          <p:cNvSpPr txBox="1"/>
          <p:nvPr>
            <p:ph type="body" sz="half" idx="13"/>
          </p:nvPr>
        </p:nvSpPr>
        <p:spPr>
          <a:xfrm>
            <a:off x="1740718" y="4308437"/>
            <a:ext cx="20889863" cy="5306939"/>
          </a:xfrm>
          <a:prstGeom prst="rect">
            <a:avLst/>
          </a:prstGeom>
        </p:spPr>
        <p:txBody>
          <a:bodyPr lIns="71400" tIns="71400" rIns="71400" bIns="71400">
            <a:spAutoFit/>
          </a:bodyPr>
          <a:lstStyle/>
          <a:p>
            <a:pPr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Lorem ipsum dolor sit amet, consectetur adipiscing elit. Suspendisse tempor tortor mauris, rutrum laoreet risus eleifend vel. </a:t>
            </a:r>
          </a:p>
          <a:p>
            <a:pPr lvl="4" indent="914400"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Duis ac scelerisque sapien. Nullam eleifend semper urna. </a:t>
            </a:r>
          </a:p>
          <a:p>
            <a:pPr lvl="4" indent="914400"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Duis ac scelerisque sapien. Nullam eleifend semper urna. </a:t>
            </a:r>
          </a:p>
          <a:p>
            <a:pPr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Vestibulum lobortis tellus ornare lectus viverra vulputate. Sed scelerisque velit sed turpis hendrerit sodales. Phasellus a odio viverra, pretium metus non, eleifend erat. In placerat justo nec lorem porta, ut eleifend mi tempor. Etiam congue tristique porttitor. </a:t>
            </a:r>
          </a:p>
        </p:txBody>
      </p:sp>
      <p:sp>
        <p:nvSpPr>
          <p:cNvPr id="120" name="titre"/>
          <p:cNvSpPr txBox="1"/>
          <p:nvPr>
            <p:ph type="body" sz="quarter" idx="14"/>
          </p:nvPr>
        </p:nvSpPr>
        <p:spPr>
          <a:xfrm>
            <a:off x="527513" y="848342"/>
            <a:ext cx="2032047" cy="1155648"/>
          </a:xfrm>
          <a:prstGeom prst="rect">
            <a:avLst/>
          </a:prstGeom>
        </p:spPr>
        <p:txBody>
          <a:bodyPr wrap="none" lIns="50773" tIns="50773" rIns="50773" bIns="50773" anchor="ctr">
            <a:spAutoFit/>
          </a:bodyPr>
          <a:lstStyle>
            <a:lvl1pPr defTabSz="1547812">
              <a:lnSpc>
                <a:spcPct val="100000"/>
              </a:lnSpc>
              <a:spcBef>
                <a:spcPts val="0"/>
              </a:spcBef>
              <a:defRPr cap="all" spc="0" sz="6800">
                <a:solidFill>
                  <a:srgbClr val="53585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121" name="Numéro de diapositive"/>
          <p:cNvSpPr txBox="1"/>
          <p:nvPr>
            <p:ph type="sldNum" sz="quarter" idx="2"/>
          </p:nvPr>
        </p:nvSpPr>
        <p:spPr>
          <a:xfrm>
            <a:off x="23617226" y="12865186"/>
            <a:ext cx="541554" cy="5129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392" tIns="91392" rIns="91392" bIns="91392" anchor="t">
            <a:normAutofit fontScale="100000" lnSpcReduction="0"/>
          </a:bodyPr>
          <a:lstStyle>
            <a:lvl1pPr algn="ctr" defTabSz="1547812"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ge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714" y="12743310"/>
            <a:ext cx="2924706" cy="731177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re de la slide"/>
          <p:cNvSpPr txBox="1"/>
          <p:nvPr>
            <p:ph type="body" sz="quarter" idx="13"/>
          </p:nvPr>
        </p:nvSpPr>
        <p:spPr>
          <a:xfrm>
            <a:off x="455096" y="571233"/>
            <a:ext cx="19874212" cy="879401"/>
          </a:xfrm>
          <a:prstGeom prst="rect">
            <a:avLst/>
          </a:prstGeom>
        </p:spPr>
        <p:txBody>
          <a:bodyPr lIns="71400" tIns="71400" rIns="71400" bIns="71400" anchor="ctr">
            <a:spAutoFit/>
          </a:bodyPr>
          <a:lstStyle>
            <a:lvl1pPr defTabSz="1095375">
              <a:lnSpc>
                <a:spcPct val="100000"/>
              </a:lnSpc>
              <a:spcBef>
                <a:spcPts val="0"/>
              </a:spcBef>
              <a:defRPr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Titre de la slide</a:t>
            </a:r>
          </a:p>
        </p:txBody>
      </p:sp>
      <p:sp>
        <p:nvSpPr>
          <p:cNvPr id="130" name="Sous-titre de la slide"/>
          <p:cNvSpPr txBox="1"/>
          <p:nvPr>
            <p:ph type="body" sz="quarter" idx="14"/>
          </p:nvPr>
        </p:nvSpPr>
        <p:spPr>
          <a:xfrm>
            <a:off x="456215" y="1629147"/>
            <a:ext cx="20109975" cy="688901"/>
          </a:xfrm>
          <a:prstGeom prst="rect">
            <a:avLst/>
          </a:prstGeom>
        </p:spPr>
        <p:txBody>
          <a:bodyPr lIns="71400" tIns="71400" rIns="71400" bIns="71400" anchor="ctr">
            <a:spAutoFit/>
          </a:bodyPr>
          <a:lstStyle>
            <a:lvl1pPr defTabSz="1095375">
              <a:lnSpc>
                <a:spcPct val="100000"/>
              </a:lnSpc>
              <a:spcBef>
                <a:spcPts val="0"/>
              </a:spcBef>
              <a:defRPr sz="36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Sous-titre de la slide</a:t>
            </a:r>
          </a:p>
        </p:txBody>
      </p:sp>
      <p:sp>
        <p:nvSpPr>
          <p:cNvPr id="131" name="Lorem ipsum dolor sit amet, consectetur adipiscing elit. Suspendisse tempor tortor mauris, rutrum laoreet risus eleifend vel.…"/>
          <p:cNvSpPr txBox="1"/>
          <p:nvPr>
            <p:ph type="body" sz="half" idx="15"/>
          </p:nvPr>
        </p:nvSpPr>
        <p:spPr>
          <a:xfrm>
            <a:off x="1740718" y="4308437"/>
            <a:ext cx="20889863" cy="5306939"/>
          </a:xfrm>
          <a:prstGeom prst="rect">
            <a:avLst/>
          </a:prstGeom>
        </p:spPr>
        <p:txBody>
          <a:bodyPr lIns="71400" tIns="71400" rIns="71400" bIns="71400">
            <a:spAutoFit/>
          </a:bodyPr>
          <a:lstStyle/>
          <a:p>
            <a:pPr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Lorem ipsum dolor sit amet, consectetur adipiscing elit. Suspendisse tempor tortor mauris, rutrum laoreet risus eleifend vel. </a:t>
            </a:r>
          </a:p>
          <a:p>
            <a:pPr lvl="4" indent="914400"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Duis ac scelerisque sapien. Nullam eleifend semper urna. </a:t>
            </a:r>
          </a:p>
          <a:p>
            <a:pPr lvl="4" indent="914400"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Duis ac scelerisque sapien. Nullam eleifend semper urna. </a:t>
            </a:r>
          </a:p>
          <a:p>
            <a:pPr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Vestibulum lobortis tellus ornare lectus viverra vulputate. Sed scelerisque velit sed turpis hendrerit sodales. Phasellus a odio viverra, pretium metus non, eleifend erat. In placerat justo nec lorem porta, ut eleifend mi tempor. Etiam congue tristique porttitor. </a:t>
            </a:r>
          </a:p>
        </p:txBody>
      </p:sp>
      <p:sp>
        <p:nvSpPr>
          <p:cNvPr id="132" name="LOGO CLIENT"/>
          <p:cNvSpPr txBox="1"/>
          <p:nvPr>
            <p:ph type="body" sz="quarter" idx="16"/>
          </p:nvPr>
        </p:nvSpPr>
        <p:spPr>
          <a:xfrm>
            <a:off x="20863326" y="381240"/>
            <a:ext cx="2911617" cy="588950"/>
          </a:xfrm>
          <a:prstGeom prst="rect">
            <a:avLst/>
          </a:prstGeom>
        </p:spPr>
        <p:txBody>
          <a:bodyPr lIns="71400" tIns="71400" rIns="71400" bIns="71400" anchor="ctr">
            <a:spAutoFit/>
          </a:bodyPr>
          <a:lstStyle>
            <a:lvl1pPr algn="ctr" defTabSz="1095375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sz="6000"/>
            </a:pPr>
            <a:r>
              <a:rPr sz="3000"/>
              <a:t>LOGO CLIENT</a:t>
            </a:r>
          </a:p>
        </p:txBody>
      </p:sp>
      <p:sp>
        <p:nvSpPr>
          <p:cNvPr id="133" name="Rectangle"/>
          <p:cNvSpPr/>
          <p:nvPr/>
        </p:nvSpPr>
        <p:spPr>
          <a:xfrm flipH="1" rot="10800000">
            <a:off x="511365" y="1475214"/>
            <a:ext cx="777604" cy="161216"/>
          </a:xfrm>
          <a:prstGeom prst="rect">
            <a:avLst/>
          </a:prstGeom>
          <a:blipFill>
            <a:blip r:embed="rId3"/>
          </a:blipFill>
          <a:ln w="3175">
            <a:miter lim="400000"/>
          </a:ln>
        </p:spPr>
        <p:txBody>
          <a:bodyPr lIns="133875" tIns="133875" rIns="133875" bIns="133875" anchor="ctr"/>
          <a:lstStyle/>
          <a:p>
            <a:pPr algn="ctr" defTabSz="1095375">
              <a:defRPr sz="6000">
                <a:solidFill>
                  <a:srgbClr val="DA893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" y="12492276"/>
            <a:ext cx="24371301" cy="1218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exte"/>
          <p:cNvSpPr txBox="1"/>
          <p:nvPr/>
        </p:nvSpPr>
        <p:spPr>
          <a:xfrm>
            <a:off x="23617226" y="12865186"/>
            <a:ext cx="541554" cy="51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normAutofit fontScale="100000" lnSpcReduction="0"/>
          </a:bodyPr>
          <a:lstStyle/>
          <a:p>
            <a:pPr algn="ctr" defTabSz="1095375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fld id="{86CB4B4D-7CA3-9044-876B-883B54F8677D}" type="slidenum"/>
            <a:r>
              <a:t>￼</a:t>
            </a:r>
          </a:p>
        </p:txBody>
      </p:sp>
      <p:sp>
        <p:nvSpPr>
          <p:cNvPr id="136" name="Numéro de diapositive"/>
          <p:cNvSpPr txBox="1"/>
          <p:nvPr>
            <p:ph type="sldNum" sz="quarter" idx="2"/>
          </p:nvPr>
        </p:nvSpPr>
        <p:spPr>
          <a:xfrm>
            <a:off x="23617226" y="12865186"/>
            <a:ext cx="541554" cy="5129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392" tIns="91392" rIns="91392" bIns="91392" anchor="t">
            <a:normAutofit fontScale="100000" lnSpcReduction="0"/>
          </a:bodyPr>
          <a:lstStyle>
            <a:lvl1pPr algn="ctr" defTabSz="1547812"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ite à out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gne"/>
          <p:cNvSpPr/>
          <p:nvPr>
            <p:ph type="body" sz="quarter" idx="13"/>
          </p:nvPr>
        </p:nvSpPr>
        <p:spPr>
          <a:xfrm>
            <a:off x="1646559" y="3663606"/>
            <a:ext cx="3333521" cy="1"/>
          </a:xfrm>
          <a:prstGeom prst="line">
            <a:avLst/>
          </a:prstGeom>
          <a:ln w="3175">
            <a:solidFill>
              <a:srgbClr val="000000"/>
            </a:solidFill>
            <a:tailEnd type="triangle"/>
          </a:ln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4" name="Ligne"/>
          <p:cNvSpPr/>
          <p:nvPr>
            <p:ph type="body" sz="quarter" idx="14"/>
          </p:nvPr>
        </p:nvSpPr>
        <p:spPr>
          <a:xfrm>
            <a:off x="1646559" y="4578610"/>
            <a:ext cx="3333521" cy="1"/>
          </a:xfrm>
          <a:prstGeom prst="line">
            <a:avLst/>
          </a:prstGeom>
          <a:ln w="3175">
            <a:solidFill>
              <a:srgbClr val="000000"/>
            </a:solidFill>
            <a:custDash>
              <a:ds d="600000" sp="600000"/>
            </a:custDash>
            <a:tailEnd type="triangle"/>
          </a:ln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5" name="Ligne"/>
          <p:cNvSpPr/>
          <p:nvPr>
            <p:ph type="body" sz="quarter" idx="15"/>
          </p:nvPr>
        </p:nvSpPr>
        <p:spPr>
          <a:xfrm>
            <a:off x="1692865" y="5422213"/>
            <a:ext cx="1924394" cy="1304564"/>
          </a:xfrm>
          <a:prstGeom prst="rightArrow">
            <a:avLst>
              <a:gd name="adj1" fmla="val 0"/>
              <a:gd name="adj2" fmla="val 65005"/>
            </a:avLst>
          </a:prstGeom>
          <a:blipFill>
            <a:blip r:embed="rId2"/>
          </a:blipFill>
          <a:ln w="3175"/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6" name="Ligne"/>
          <p:cNvSpPr/>
          <p:nvPr>
            <p:ph type="body" sz="quarter" idx="16"/>
          </p:nvPr>
        </p:nvSpPr>
        <p:spPr>
          <a:xfrm>
            <a:off x="3091442" y="5422213"/>
            <a:ext cx="1924394" cy="1304564"/>
          </a:xfrm>
          <a:prstGeom prst="rightArrow">
            <a:avLst>
              <a:gd name="adj1" fmla="val 0"/>
              <a:gd name="adj2" fmla="val 65005"/>
            </a:avLst>
          </a:prstGeom>
          <a:blipFill>
            <a:blip r:embed="rId3"/>
          </a:blipFill>
          <a:ln w="3175"/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7" name="Ligne"/>
          <p:cNvSpPr/>
          <p:nvPr>
            <p:ph type="body" sz="quarter" idx="17"/>
          </p:nvPr>
        </p:nvSpPr>
        <p:spPr>
          <a:xfrm>
            <a:off x="4522257" y="5422213"/>
            <a:ext cx="1924394" cy="1304564"/>
          </a:xfrm>
          <a:prstGeom prst="rightArrow">
            <a:avLst>
              <a:gd name="adj1" fmla="val 0"/>
              <a:gd name="adj2" fmla="val 65005"/>
            </a:avLst>
          </a:prstGeom>
          <a:blipFill>
            <a:blip r:embed="rId4"/>
          </a:blipFill>
          <a:ln w="3175"/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8" name="Ligne"/>
          <p:cNvSpPr/>
          <p:nvPr>
            <p:ph type="body" sz="quarter" idx="18"/>
          </p:nvPr>
        </p:nvSpPr>
        <p:spPr>
          <a:xfrm>
            <a:off x="190001" y="5422213"/>
            <a:ext cx="1924394" cy="1304564"/>
          </a:xfrm>
          <a:prstGeom prst="rightArrow">
            <a:avLst>
              <a:gd name="adj1" fmla="val 0"/>
              <a:gd name="adj2" fmla="val 65005"/>
            </a:avLst>
          </a:prstGeom>
          <a:blipFill>
            <a:blip r:embed="rId5"/>
          </a:blipFill>
          <a:ln w="3175"/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9" name="Cercle"/>
          <p:cNvSpPr/>
          <p:nvPr>
            <p:ph type="body" sz="quarter" idx="19"/>
          </p:nvPr>
        </p:nvSpPr>
        <p:spPr>
          <a:xfrm>
            <a:off x="9480448" y="1799408"/>
            <a:ext cx="4617545" cy="4617545"/>
          </a:xfrm>
          <a:prstGeom prst="ellipse">
            <a:avLst/>
          </a:prstGeom>
          <a:blipFill>
            <a:blip r:embed="rId2"/>
          </a:blipFill>
          <a:ln w="3175"/>
          <a:effectLst>
            <a:outerShdw sx="100000" sy="100000" kx="0" ky="0" algn="b" rotWithShape="0" blurRad="0" dist="0" dir="5400000">
              <a:srgbClr val="000000">
                <a:alpha val="50000"/>
              </a:srgbClr>
            </a:outerShdw>
          </a:effectLst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0" name="TEXTE ICI"/>
          <p:cNvSpPr txBox="1"/>
          <p:nvPr>
            <p:ph type="body" sz="quarter" idx="20"/>
          </p:nvPr>
        </p:nvSpPr>
        <p:spPr>
          <a:xfrm>
            <a:off x="10397034" y="3720856"/>
            <a:ext cx="2784373" cy="774648"/>
          </a:xfrm>
          <a:prstGeom prst="rect">
            <a:avLst/>
          </a:prstGeom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lnSpc>
                <a:spcPct val="100000"/>
              </a:lnSpc>
              <a:spcBef>
                <a:spcPts val="0"/>
              </a:spcBef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TEXTE ICI</a:t>
            </a:r>
          </a:p>
        </p:txBody>
      </p:sp>
      <p:sp>
        <p:nvSpPr>
          <p:cNvPr id="151" name="Cercle"/>
          <p:cNvSpPr/>
          <p:nvPr>
            <p:ph type="body" sz="quarter" idx="21"/>
          </p:nvPr>
        </p:nvSpPr>
        <p:spPr>
          <a:xfrm>
            <a:off x="9300493" y="1619453"/>
            <a:ext cx="4977455" cy="4977455"/>
          </a:xfrm>
          <a:prstGeom prst="ellipse">
            <a:avLst/>
          </a:prstGeom>
          <a:ln w="3175">
            <a:solidFill>
              <a:srgbClr val="000000"/>
            </a:solidFill>
            <a:custDash>
              <a:ds d="600000" sp="600000"/>
            </a:custDash>
          </a:ln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2" name="Cercle"/>
          <p:cNvSpPr/>
          <p:nvPr>
            <p:ph type="body" sz="quarter" idx="22"/>
          </p:nvPr>
        </p:nvSpPr>
        <p:spPr>
          <a:xfrm>
            <a:off x="15166709" y="1799408"/>
            <a:ext cx="4617546" cy="4617545"/>
          </a:xfrm>
          <a:prstGeom prst="ellipse">
            <a:avLst/>
          </a:prstGeom>
          <a:solidFill>
            <a:srgbClr val="000000"/>
          </a:solidFill>
          <a:ln w="3175"/>
          <a:effectLst>
            <a:outerShdw sx="100000" sy="100000" kx="0" ky="0" algn="b" rotWithShape="0" blurRad="0" dist="0" dir="5400000">
              <a:srgbClr val="000000">
                <a:alpha val="50000"/>
              </a:srgbClr>
            </a:outerShdw>
          </a:effectLst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3" name="TEXTE ICI"/>
          <p:cNvSpPr txBox="1"/>
          <p:nvPr>
            <p:ph type="body" sz="quarter" idx="23"/>
          </p:nvPr>
        </p:nvSpPr>
        <p:spPr>
          <a:xfrm>
            <a:off x="16083295" y="3720856"/>
            <a:ext cx="2784374" cy="774648"/>
          </a:xfrm>
          <a:prstGeom prst="rect">
            <a:avLst/>
          </a:prstGeom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lnSpc>
                <a:spcPct val="100000"/>
              </a:lnSpc>
              <a:spcBef>
                <a:spcPts val="0"/>
              </a:spcBef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TEXTE ICI</a:t>
            </a:r>
          </a:p>
        </p:txBody>
      </p:sp>
      <p:sp>
        <p:nvSpPr>
          <p:cNvPr id="154" name="Cercle"/>
          <p:cNvSpPr/>
          <p:nvPr>
            <p:ph type="body" sz="quarter" idx="24"/>
          </p:nvPr>
        </p:nvSpPr>
        <p:spPr>
          <a:xfrm>
            <a:off x="14986754" y="1619453"/>
            <a:ext cx="4977455" cy="4977454"/>
          </a:xfrm>
          <a:prstGeom prst="ellipse">
            <a:avLst/>
          </a:prstGeom>
          <a:ln w="3175">
            <a:solidFill>
              <a:srgbClr val="000000"/>
            </a:solidFill>
            <a:custDash>
              <a:ds d="600000" sp="600000"/>
            </a:custDash>
          </a:ln>
        </p:spPr>
        <p:txBody>
          <a:bodyPr lIns="50773" tIns="50773" rIns="50773" bIns="50773" anchor="ctr"/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5" name="Numéro de diapositive"/>
          <p:cNvSpPr txBox="1"/>
          <p:nvPr>
            <p:ph type="sldNum" sz="quarter" idx="2"/>
          </p:nvPr>
        </p:nvSpPr>
        <p:spPr>
          <a:xfrm>
            <a:off x="23617226" y="12865186"/>
            <a:ext cx="541554" cy="4804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392" tIns="91392" rIns="91392" bIns="91392" anchor="t">
            <a:normAutofit fontScale="100000" lnSpcReduction="0"/>
          </a:bodyPr>
          <a:lstStyle>
            <a:lvl1pPr algn="ctr" defTabSz="1095375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oite à out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e niveau 1…"/>
          <p:cNvSpPr/>
          <p:nvPr>
            <p:ph type="body" sz="quarter" idx="1"/>
          </p:nvPr>
        </p:nvSpPr>
        <p:spPr>
          <a:xfrm>
            <a:off x="1646560" y="3663605"/>
            <a:ext cx="3333521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50772" tIns="50772" rIns="50772" bIns="50772" anchor="ctr">
            <a:normAutofit fontScale="100000" lnSpcReduction="0"/>
          </a:bodyPr>
          <a:lstStyle>
            <a:lvl1pPr marL="586153" indent="-586153" defTabSz="1547812">
              <a:lnSpc>
                <a:spcPct val="100000"/>
              </a:lnSpc>
              <a:spcBef>
                <a:spcPts val="97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221153" indent="-586153" defTabSz="1547812">
              <a:lnSpc>
                <a:spcPct val="100000"/>
              </a:lnSpc>
              <a:spcBef>
                <a:spcPts val="97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856153" indent="-586153" defTabSz="1547812">
              <a:lnSpc>
                <a:spcPct val="100000"/>
              </a:lnSpc>
              <a:spcBef>
                <a:spcPts val="97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2491153" indent="-586153" defTabSz="1547812">
              <a:lnSpc>
                <a:spcPct val="100000"/>
              </a:lnSpc>
              <a:spcBef>
                <a:spcPts val="97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3126153" indent="-586153" defTabSz="1547812">
              <a:lnSpc>
                <a:spcPct val="100000"/>
              </a:lnSpc>
              <a:spcBef>
                <a:spcPts val="97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3" name="Ligne"/>
          <p:cNvSpPr/>
          <p:nvPr>
            <p:ph type="body" sz="quarter" idx="13"/>
          </p:nvPr>
        </p:nvSpPr>
        <p:spPr>
          <a:xfrm>
            <a:off x="1646560" y="4578610"/>
            <a:ext cx="3333521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>
            <a:solidFill>
              <a:srgbClr val="000000"/>
            </a:solidFill>
            <a:custDash>
              <a:ds d="600000" sp="600000"/>
            </a:custDash>
          </a:ln>
        </p:spPr>
        <p:txBody>
          <a:bodyPr lIns="50772" tIns="50772" rIns="50772" bIns="50772" anchor="ctr">
            <a:normAutofit fontScale="100000" lnSpcReduction="0"/>
          </a:bodyPr>
          <a:lstStyle/>
          <a:p>
            <a:pPr marL="234461" indent="-234461" defTabSz="619125">
              <a:lnSpc>
                <a:spcPct val="100000"/>
              </a:lnSpc>
              <a:spcBef>
                <a:spcPts val="3900"/>
              </a:spcBef>
              <a:buSzPct val="75000"/>
              <a:buChar char="•"/>
              <a:defRPr sz="192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4" name="Ligne"/>
          <p:cNvSpPr/>
          <p:nvPr>
            <p:ph type="body" sz="quarter" idx="14"/>
          </p:nvPr>
        </p:nvSpPr>
        <p:spPr>
          <a:xfrm>
            <a:off x="1692865" y="6074495"/>
            <a:ext cx="1924394" cy="2381"/>
          </a:xfrm>
          <a:prstGeom prst="rect">
            <a:avLst/>
          </a:prstGeom>
          <a:blipFill>
            <a:blip r:embed="rId2"/>
          </a:blipFill>
        </p:spPr>
        <p:txBody>
          <a:bodyPr lIns="50772" tIns="50772" rIns="50772" bIns="50772" anchor="ctr">
            <a:normAutofit fontScale="100000" lnSpcReduction="0"/>
          </a:bodyPr>
          <a:lstStyle/>
          <a:p>
            <a:pPr marL="234461" indent="-234461" defTabSz="619125">
              <a:lnSpc>
                <a:spcPct val="100000"/>
              </a:lnSpc>
              <a:spcBef>
                <a:spcPts val="3900"/>
              </a:spcBef>
              <a:buSzPct val="75000"/>
              <a:buChar char="•"/>
              <a:defRPr sz="192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5" name="Ligne"/>
          <p:cNvSpPr/>
          <p:nvPr>
            <p:ph type="body" sz="quarter" idx="15"/>
          </p:nvPr>
        </p:nvSpPr>
        <p:spPr>
          <a:xfrm>
            <a:off x="3091441" y="6074495"/>
            <a:ext cx="1924396" cy="2381"/>
          </a:xfrm>
          <a:prstGeom prst="rect">
            <a:avLst/>
          </a:prstGeom>
          <a:blipFill>
            <a:blip r:embed="rId3"/>
          </a:blipFill>
        </p:spPr>
        <p:txBody>
          <a:bodyPr lIns="50772" tIns="50772" rIns="50772" bIns="50772" anchor="ctr">
            <a:normAutofit fontScale="100000" lnSpcReduction="0"/>
          </a:bodyPr>
          <a:lstStyle/>
          <a:p>
            <a:pPr marL="234461" indent="-234461" defTabSz="619125">
              <a:lnSpc>
                <a:spcPct val="100000"/>
              </a:lnSpc>
              <a:spcBef>
                <a:spcPts val="3900"/>
              </a:spcBef>
              <a:buSzPct val="75000"/>
              <a:buChar char="•"/>
              <a:defRPr sz="192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6" name="Ligne"/>
          <p:cNvSpPr/>
          <p:nvPr>
            <p:ph type="body" sz="quarter" idx="16"/>
          </p:nvPr>
        </p:nvSpPr>
        <p:spPr>
          <a:xfrm>
            <a:off x="4522256" y="6074495"/>
            <a:ext cx="1924396" cy="2381"/>
          </a:xfrm>
          <a:prstGeom prst="rect">
            <a:avLst/>
          </a:prstGeom>
          <a:blipFill>
            <a:blip r:embed="rId4"/>
          </a:blipFill>
        </p:spPr>
        <p:txBody>
          <a:bodyPr lIns="50772" tIns="50772" rIns="50772" bIns="50772" anchor="ctr">
            <a:normAutofit fontScale="100000" lnSpcReduction="0"/>
          </a:bodyPr>
          <a:lstStyle/>
          <a:p>
            <a:pPr marL="234461" indent="-234461" defTabSz="619125">
              <a:lnSpc>
                <a:spcPct val="100000"/>
              </a:lnSpc>
              <a:spcBef>
                <a:spcPts val="3900"/>
              </a:spcBef>
              <a:buSzPct val="75000"/>
              <a:buChar char="•"/>
              <a:defRPr sz="192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7" name="Ligne"/>
          <p:cNvSpPr/>
          <p:nvPr>
            <p:ph type="body" sz="quarter" idx="17"/>
          </p:nvPr>
        </p:nvSpPr>
        <p:spPr>
          <a:xfrm>
            <a:off x="190001" y="6074495"/>
            <a:ext cx="1924396" cy="2381"/>
          </a:xfrm>
          <a:prstGeom prst="rect">
            <a:avLst/>
          </a:prstGeom>
          <a:blipFill>
            <a:blip r:embed="rId5"/>
          </a:blipFill>
        </p:spPr>
        <p:txBody>
          <a:bodyPr lIns="50772" tIns="50772" rIns="50772" bIns="50772" anchor="ctr">
            <a:normAutofit fontScale="100000" lnSpcReduction="0"/>
          </a:bodyPr>
          <a:lstStyle/>
          <a:p>
            <a:pPr marL="234461" indent="-234461" defTabSz="619125">
              <a:lnSpc>
                <a:spcPct val="100000"/>
              </a:lnSpc>
              <a:spcBef>
                <a:spcPts val="3900"/>
              </a:spcBef>
              <a:buSzPct val="75000"/>
              <a:buChar char="•"/>
              <a:defRPr sz="192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8" name="Cercle"/>
          <p:cNvSpPr/>
          <p:nvPr>
            <p:ph type="body" sz="quarter" idx="18"/>
          </p:nvPr>
        </p:nvSpPr>
        <p:spPr>
          <a:xfrm>
            <a:off x="10156673" y="2475631"/>
            <a:ext cx="3265097" cy="3265099"/>
          </a:xfrm>
          <a:prstGeom prst="rect">
            <a:avLst/>
          </a:prstGeom>
          <a:blipFill>
            <a:blip r:embed="rId2"/>
          </a:blipFill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p:spPr>
        <p:txBody>
          <a:bodyPr lIns="50772" tIns="50772" rIns="50772" bIns="50772" anchor="ctr">
            <a:normAutofit fontScale="100000" lnSpcReduction="0"/>
          </a:bodyPr>
          <a:lstStyle/>
          <a:p>
            <a:pPr marL="586153" indent="-586153" defTabSz="1547812">
              <a:lnSpc>
                <a:spcPct val="100000"/>
              </a:lnSpc>
              <a:spcBef>
                <a:spcPts val="97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9" name="TEXTE ICI"/>
          <p:cNvSpPr txBox="1"/>
          <p:nvPr>
            <p:ph type="body" sz="quarter" idx="19"/>
          </p:nvPr>
        </p:nvSpPr>
        <p:spPr>
          <a:xfrm>
            <a:off x="10248127" y="3688505"/>
            <a:ext cx="3082186" cy="839352"/>
          </a:xfrm>
          <a:prstGeom prst="rect">
            <a:avLst/>
          </a:prstGeom>
        </p:spPr>
        <p:txBody>
          <a:bodyPr lIns="50772" tIns="50772" rIns="50772" bIns="50772" anchor="ctr">
            <a:normAutofit fontScale="100000" lnSpcReduction="0"/>
          </a:bodyPr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0" name="Cercle"/>
          <p:cNvSpPr/>
          <p:nvPr>
            <p:ph type="body" sz="quarter" idx="20"/>
          </p:nvPr>
        </p:nvSpPr>
        <p:spPr>
          <a:xfrm>
            <a:off x="10029424" y="2348383"/>
            <a:ext cx="3519593" cy="3519593"/>
          </a:xfrm>
          <a:prstGeom prst="rect">
            <a:avLst/>
          </a:prstGeom>
          <a:ln w="3175">
            <a:solidFill>
              <a:srgbClr val="000000"/>
            </a:solidFill>
            <a:custDash>
              <a:ds d="600000" sp="600000"/>
            </a:custDash>
          </a:ln>
        </p:spPr>
        <p:txBody>
          <a:bodyPr lIns="50772" tIns="50772" rIns="50772" bIns="50772" anchor="ctr">
            <a:normAutofit fontScale="100000" lnSpcReduction="0"/>
          </a:bodyPr>
          <a:lstStyle/>
          <a:p>
            <a:pPr marL="586153" indent="-586153" defTabSz="1547812">
              <a:lnSpc>
                <a:spcPct val="100000"/>
              </a:lnSpc>
              <a:spcBef>
                <a:spcPts val="97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1" name="Cercle"/>
          <p:cNvSpPr/>
          <p:nvPr>
            <p:ph type="body" sz="quarter" idx="21"/>
          </p:nvPr>
        </p:nvSpPr>
        <p:spPr>
          <a:xfrm>
            <a:off x="15842932" y="2475631"/>
            <a:ext cx="3265099" cy="3265097"/>
          </a:xfrm>
          <a:prstGeom prst="rect">
            <a:avLst/>
          </a:prstGeom>
          <a:solidFill>
            <a:srgbClr val="000000"/>
          </a:solidFill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p:spPr>
        <p:txBody>
          <a:bodyPr lIns="50772" tIns="50772" rIns="50772" bIns="50772" anchor="ctr">
            <a:normAutofit fontScale="100000" lnSpcReduction="0"/>
          </a:bodyPr>
          <a:lstStyle/>
          <a:p>
            <a:pPr marL="586153" indent="-586153" defTabSz="1547812">
              <a:lnSpc>
                <a:spcPct val="100000"/>
              </a:lnSpc>
              <a:spcBef>
                <a:spcPts val="97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2" name="TEXTE ICI"/>
          <p:cNvSpPr txBox="1"/>
          <p:nvPr>
            <p:ph type="body" sz="quarter" idx="22"/>
          </p:nvPr>
        </p:nvSpPr>
        <p:spPr>
          <a:xfrm>
            <a:off x="15934388" y="3688505"/>
            <a:ext cx="3082187" cy="839352"/>
          </a:xfrm>
          <a:prstGeom prst="rect">
            <a:avLst/>
          </a:prstGeom>
        </p:spPr>
        <p:txBody>
          <a:bodyPr lIns="50772" tIns="50772" rIns="50772" bIns="50772" anchor="ctr">
            <a:normAutofit fontScale="100000" lnSpcReduction="0"/>
          </a:bodyPr>
          <a:lstStyle/>
          <a:p>
            <a:pPr algn="ctr" defTabSz="1547812"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3" name="Cercle"/>
          <p:cNvSpPr/>
          <p:nvPr>
            <p:ph type="body" sz="quarter" idx="23"/>
          </p:nvPr>
        </p:nvSpPr>
        <p:spPr>
          <a:xfrm>
            <a:off x="15715687" y="2348383"/>
            <a:ext cx="3519593" cy="3519593"/>
          </a:xfrm>
          <a:prstGeom prst="rect">
            <a:avLst/>
          </a:prstGeom>
          <a:ln w="3175">
            <a:solidFill>
              <a:srgbClr val="000000"/>
            </a:solidFill>
            <a:custDash>
              <a:ds d="600000" sp="600000"/>
            </a:custDash>
          </a:ln>
        </p:spPr>
        <p:txBody>
          <a:bodyPr lIns="50772" tIns="50772" rIns="50772" bIns="50772" anchor="ctr">
            <a:normAutofit fontScale="100000" lnSpcReduction="0"/>
          </a:bodyPr>
          <a:lstStyle/>
          <a:p>
            <a:pPr marL="586153" indent="-586153" defTabSz="1547812">
              <a:lnSpc>
                <a:spcPct val="100000"/>
              </a:lnSpc>
              <a:spcBef>
                <a:spcPts val="97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4" name="Numéro de diapositive"/>
          <p:cNvSpPr txBox="1"/>
          <p:nvPr>
            <p:ph type="sldNum" sz="quarter" idx="2"/>
          </p:nvPr>
        </p:nvSpPr>
        <p:spPr>
          <a:xfrm>
            <a:off x="23634917" y="12865186"/>
            <a:ext cx="506174" cy="517858"/>
          </a:xfrm>
          <a:prstGeom prst="rect">
            <a:avLst/>
          </a:prstGeom>
        </p:spPr>
        <p:txBody>
          <a:bodyPr lIns="91390" tIns="91390" rIns="91390" bIns="91390" anchor="t">
            <a:normAutofit fontScale="100000" lnSpcReduction="0"/>
          </a:bodyPr>
          <a:lstStyle>
            <a:lvl1pPr algn="ctr" defTabSz="1095375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e bleu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rem ipsum dolor sit amet, consectetur adipiscing elit. Suspendisse tempor tortor mauris, rutrum laoreet risus eleifend vel.…"/>
          <p:cNvSpPr txBox="1"/>
          <p:nvPr>
            <p:ph type="body" sz="half" idx="13"/>
          </p:nvPr>
        </p:nvSpPr>
        <p:spPr>
          <a:xfrm>
            <a:off x="1740718" y="4308437"/>
            <a:ext cx="20889863" cy="5306939"/>
          </a:xfrm>
          <a:prstGeom prst="rect">
            <a:avLst/>
          </a:prstGeom>
        </p:spPr>
        <p:txBody>
          <a:bodyPr lIns="71400" tIns="71400" rIns="71400" bIns="71400">
            <a:spAutoFit/>
          </a:bodyPr>
          <a:lstStyle/>
          <a:p>
            <a:pPr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Lorem ipsum dolor sit amet, consectetur adipiscing elit. Suspendisse tempor tortor mauris, rutrum laoreet risus eleifend vel. </a:t>
            </a:r>
          </a:p>
          <a:p>
            <a:pPr lvl="4" indent="914400"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Duis ac scelerisque sapien. Nullam eleifend semper urna. </a:t>
            </a:r>
          </a:p>
          <a:p>
            <a:pPr lvl="4" indent="914400"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Duis ac scelerisque sapien. Nullam eleifend semper urna. </a:t>
            </a:r>
          </a:p>
          <a:p>
            <a:pPr defTabSz="1095375">
              <a:lnSpc>
                <a:spcPct val="100000"/>
              </a:lnSpc>
              <a:spcBef>
                <a:spcPts val="4600"/>
              </a:spcBef>
              <a:defRPr sz="3200">
                <a:solidFill>
                  <a:srgbClr val="3B3B3B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Vestibulum lobortis tellus ornare lectus viverra vulputate. Sed scelerisque velit sed turpis hendrerit sodales. Phasellus a odio viverra, pretium metus non, eleifend erat. In placerat justo nec lorem porta, ut eleifend mi tempor. Etiam congue tristique porttitor. </a:t>
            </a:r>
          </a:p>
        </p:txBody>
      </p:sp>
      <p:sp>
        <p:nvSpPr>
          <p:cNvPr id="182" name="Rectangle"/>
          <p:cNvSpPr/>
          <p:nvPr/>
        </p:nvSpPr>
        <p:spPr>
          <a:xfrm>
            <a:off x="-45545" y="-61656"/>
            <a:ext cx="24462393" cy="1815155"/>
          </a:xfrm>
          <a:prstGeom prst="rect">
            <a:avLst/>
          </a:prstGeom>
          <a:solidFill>
            <a:srgbClr val="084F6A"/>
          </a:solidFill>
          <a:ln w="3175">
            <a:miter lim="400000"/>
          </a:ln>
          <a:effectLst>
            <a:outerShdw sx="100000" sy="100000" kx="0" ky="0" algn="b" rotWithShape="0" blurRad="12700" dist="12700" dir="5400000">
              <a:srgbClr val="000000">
                <a:alpha val="50000"/>
              </a:srgbClr>
            </a:outerShdw>
          </a:effectLst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83" name="logo-UA blc.png" descr="logo-UA bl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82945" y="542522"/>
            <a:ext cx="2574799" cy="60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re"/>
          <p:cNvSpPr txBox="1"/>
          <p:nvPr>
            <p:ph type="body" sz="quarter" idx="14"/>
          </p:nvPr>
        </p:nvSpPr>
        <p:spPr>
          <a:xfrm>
            <a:off x="826510" y="483998"/>
            <a:ext cx="1242365" cy="723848"/>
          </a:xfrm>
          <a:prstGeom prst="rect">
            <a:avLst/>
          </a:prstGeom>
        </p:spPr>
        <p:txBody>
          <a:bodyPr wrap="none" lIns="50773" tIns="50773" rIns="50773" bIns="50773" anchor="ctr">
            <a:spAutoFit/>
          </a:bodyPr>
          <a:lstStyle>
            <a:lvl1pPr defTabSz="1547812">
              <a:lnSpc>
                <a:spcPct val="100000"/>
              </a:lnSpc>
              <a:spcBef>
                <a:spcPts val="0"/>
              </a:spcBef>
              <a:defRPr cap="all" spc="0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185" name="Numéro de diapositive"/>
          <p:cNvSpPr txBox="1"/>
          <p:nvPr>
            <p:ph type="sldNum" sz="quarter" idx="2"/>
          </p:nvPr>
        </p:nvSpPr>
        <p:spPr>
          <a:xfrm>
            <a:off x="23617226" y="12865186"/>
            <a:ext cx="541554" cy="5129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392" tIns="91392" rIns="91392" bIns="91392" anchor="t">
            <a:normAutofit fontScale="100000" lnSpcReduction="0"/>
          </a:bodyPr>
          <a:lstStyle>
            <a:lvl1pPr algn="ctr" defTabSz="1547812"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icture Placeholder 2"/>
          <p:cNvSpPr/>
          <p:nvPr>
            <p:ph type="pic" sz="half" idx="13"/>
          </p:nvPr>
        </p:nvSpPr>
        <p:spPr>
          <a:xfrm>
            <a:off x="2923518" y="5152009"/>
            <a:ext cx="9901341" cy="756852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3" name="Picture Placeholder 2"/>
          <p:cNvSpPr/>
          <p:nvPr>
            <p:ph type="pic" sz="half" idx="14"/>
          </p:nvPr>
        </p:nvSpPr>
        <p:spPr>
          <a:xfrm>
            <a:off x="13575955" y="5152009"/>
            <a:ext cx="9901341" cy="756852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4" name="Numéro de diapositive"/>
          <p:cNvSpPr txBox="1"/>
          <p:nvPr>
            <p:ph type="sldNum" sz="quarter" idx="2"/>
          </p:nvPr>
        </p:nvSpPr>
        <p:spPr>
          <a:xfrm>
            <a:off x="11779461" y="12344715"/>
            <a:ext cx="5686638" cy="729871"/>
          </a:xfrm>
          <a:prstGeom prst="rect">
            <a:avLst/>
          </a:prstGeom>
        </p:spPr>
        <p:txBody>
          <a:bodyPr lIns="91392" tIns="91392" rIns="91392" bIns="91392"/>
          <a:lstStyle>
            <a:lvl1pPr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icture Placeholder 2"/>
          <p:cNvSpPr/>
          <p:nvPr>
            <p:ph type="pic" sz="quarter" idx="13"/>
          </p:nvPr>
        </p:nvSpPr>
        <p:spPr>
          <a:xfrm>
            <a:off x="15284785" y="2562560"/>
            <a:ext cx="5667804" cy="859088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02" name="Numéro de diapositive"/>
          <p:cNvSpPr txBox="1"/>
          <p:nvPr>
            <p:ph type="sldNum" sz="quarter" idx="2"/>
          </p:nvPr>
        </p:nvSpPr>
        <p:spPr>
          <a:xfrm>
            <a:off x="11779461" y="12344715"/>
            <a:ext cx="5686638" cy="729871"/>
          </a:xfrm>
          <a:prstGeom prst="rect">
            <a:avLst/>
          </a:prstGeom>
        </p:spPr>
        <p:txBody>
          <a:bodyPr lIns="91392" tIns="91392" rIns="91392" bIns="91392"/>
          <a:lstStyle>
            <a:lvl1pPr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4"/>
          <p:cNvSpPr/>
          <p:nvPr>
            <p:ph type="pic" sz="half" idx="13"/>
          </p:nvPr>
        </p:nvSpPr>
        <p:spPr>
          <a:xfrm>
            <a:off x="10704176" y="3297335"/>
            <a:ext cx="10553701" cy="905111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6"/>
          <p:cNvSpPr/>
          <p:nvPr>
            <p:ph type="pic" sz="quarter" idx="13"/>
          </p:nvPr>
        </p:nvSpPr>
        <p:spPr>
          <a:xfrm>
            <a:off x="1460484" y="1008281"/>
            <a:ext cx="5112006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7" name="Shape 17"/>
          <p:cNvSpPr/>
          <p:nvPr>
            <p:ph type="pic" sz="quarter" idx="14"/>
          </p:nvPr>
        </p:nvSpPr>
        <p:spPr>
          <a:xfrm>
            <a:off x="6861620" y="1008281"/>
            <a:ext cx="5112006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8" name="Shape 18"/>
          <p:cNvSpPr/>
          <p:nvPr>
            <p:ph type="pic" sz="quarter" idx="15"/>
          </p:nvPr>
        </p:nvSpPr>
        <p:spPr>
          <a:xfrm>
            <a:off x="12262757" y="1008281"/>
            <a:ext cx="5112006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9" name="Shape 19"/>
          <p:cNvSpPr/>
          <p:nvPr>
            <p:ph type="pic" sz="quarter" idx="16"/>
          </p:nvPr>
        </p:nvSpPr>
        <p:spPr>
          <a:xfrm>
            <a:off x="17663897" y="1008281"/>
            <a:ext cx="5112006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0" name="Shape 20"/>
          <p:cNvSpPr/>
          <p:nvPr>
            <p:ph type="pic" sz="quarter" idx="17"/>
          </p:nvPr>
        </p:nvSpPr>
        <p:spPr>
          <a:xfrm>
            <a:off x="1460484" y="6497959"/>
            <a:ext cx="5112006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1" name="Shape 21"/>
          <p:cNvSpPr/>
          <p:nvPr>
            <p:ph type="pic" sz="quarter" idx="18"/>
          </p:nvPr>
        </p:nvSpPr>
        <p:spPr>
          <a:xfrm>
            <a:off x="6861620" y="6497959"/>
            <a:ext cx="5112006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2" name="Shape 22"/>
          <p:cNvSpPr/>
          <p:nvPr>
            <p:ph type="pic" sz="quarter" idx="19"/>
          </p:nvPr>
        </p:nvSpPr>
        <p:spPr>
          <a:xfrm>
            <a:off x="12262757" y="6497959"/>
            <a:ext cx="5112006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3" name="Shape 23"/>
          <p:cNvSpPr/>
          <p:nvPr>
            <p:ph type="pic" sz="quarter" idx="20"/>
          </p:nvPr>
        </p:nvSpPr>
        <p:spPr>
          <a:xfrm>
            <a:off x="17663897" y="6497959"/>
            <a:ext cx="5112006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25"/>
          <p:cNvSpPr/>
          <p:nvPr>
            <p:ph type="pic" sz="quarter" idx="13"/>
          </p:nvPr>
        </p:nvSpPr>
        <p:spPr>
          <a:xfrm>
            <a:off x="15288769" y="2560321"/>
            <a:ext cx="5669281" cy="859536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27"/>
          <p:cNvSpPr/>
          <p:nvPr>
            <p:ph type="pic" sz="half" idx="13"/>
          </p:nvPr>
        </p:nvSpPr>
        <p:spPr>
          <a:xfrm>
            <a:off x="2924281" y="5151118"/>
            <a:ext cx="9903921" cy="757246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0" name="Shape 28"/>
          <p:cNvSpPr/>
          <p:nvPr>
            <p:ph type="pic" sz="half" idx="14"/>
          </p:nvPr>
        </p:nvSpPr>
        <p:spPr>
          <a:xfrm>
            <a:off x="13579493" y="5151118"/>
            <a:ext cx="9903921" cy="757246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30"/>
          <p:cNvSpPr/>
          <p:nvPr>
            <p:ph type="pic" sz="half" idx="13"/>
          </p:nvPr>
        </p:nvSpPr>
        <p:spPr>
          <a:xfrm>
            <a:off x="-74" y="5254"/>
            <a:ext cx="12188861" cy="6858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9" name="Shape 31"/>
          <p:cNvSpPr/>
          <p:nvPr>
            <p:ph type="pic" sz="half" idx="14"/>
          </p:nvPr>
        </p:nvSpPr>
        <p:spPr>
          <a:xfrm>
            <a:off x="12201379" y="6858000"/>
            <a:ext cx="12188861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33"/>
          <p:cNvSpPr/>
          <p:nvPr>
            <p:ph type="pic" sz="quarter" idx="13"/>
          </p:nvPr>
        </p:nvSpPr>
        <p:spPr>
          <a:xfrm>
            <a:off x="3886670" y="2066656"/>
            <a:ext cx="5018050" cy="890625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35"/>
          <p:cNvSpPr/>
          <p:nvPr>
            <p:ph type="pic" sz="quarter" idx="13"/>
          </p:nvPr>
        </p:nvSpPr>
        <p:spPr>
          <a:xfrm>
            <a:off x="15598077" y="3314698"/>
            <a:ext cx="6126481" cy="775607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37"/>
          <p:cNvSpPr/>
          <p:nvPr>
            <p:ph type="pic" idx="13"/>
          </p:nvPr>
        </p:nvSpPr>
        <p:spPr>
          <a:xfrm>
            <a:off x="0" y="0"/>
            <a:ext cx="24377649" cy="13715999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/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1pPr>
      <a:lvl2pPr marL="0" marR="0" indent="914215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2pPr>
      <a:lvl3pPr marL="0" marR="0" indent="1828432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3pPr>
      <a:lvl4pPr marL="0" marR="0" indent="2742651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4pPr>
      <a:lvl5pPr marL="0" marR="0" indent="3656867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5pPr>
      <a:lvl6pPr marL="5104363" marR="0" indent="-304677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ts val="48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6pPr>
      <a:lvl7pPr marL="6018580" marR="0" indent="-304677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ts val="48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7pPr>
      <a:lvl8pPr marL="6932796" marR="0" indent="-304676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ts val="48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8pPr>
      <a:lvl9pPr marL="7847014" marR="0" indent="-304676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ts val="48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Montserrat Thin"/>
          <a:ea typeface="Montserrat Thin"/>
          <a:cs typeface="Montserrat Thin"/>
          <a:sym typeface="Montserrat Thi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32.pn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33.png"/><Relationship Id="rId14" Type="http://schemas.openxmlformats.org/officeDocument/2006/relationships/image" Target="../media/image3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2.tif"/><Relationship Id="rId14" Type="http://schemas.openxmlformats.org/officeDocument/2006/relationships/image" Target="../media/image4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8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6" Type="http://schemas.openxmlformats.org/officeDocument/2006/relationships/image" Target="../media/image5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5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7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18.jpe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7.jpe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jpeg"/><Relationship Id="rId3" Type="http://schemas.openxmlformats.org/officeDocument/2006/relationships/image" Target="../media/image80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3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8.png"/><Relationship Id="rId4" Type="http://schemas.openxmlformats.org/officeDocument/2006/relationships/hyperlink" Target="https://l.messenger.com/l.php?u=https://xd.adobe.com/view/41007ab7-3a6f-42ff-94f6-8069b7fe185a/?fullscreen&amp;h=ATOoUQjeNjwjGDHkW_iFhtltdkiIhcdcyORzrtAjot-_wFr1Dvga88XC4VWPLXj1m9jlVvaLA58MwlsowaZt-2tZIfm0kA6aLgnao6abdZxsrrAepW4ncJPYnV3g8isbep5cSCmVjATs8qir" TargetMode="External"/><Relationship Id="rId5" Type="http://schemas.openxmlformats.org/officeDocument/2006/relationships/image" Target="../media/image89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90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3.tif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15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97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15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9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46"/>
          <p:cNvSpPr txBox="1"/>
          <p:nvPr/>
        </p:nvSpPr>
        <p:spPr>
          <a:xfrm>
            <a:off x="-707391" y="2342924"/>
            <a:ext cx="25792432" cy="77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49600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macfly</a:t>
            </a:r>
          </a:p>
        </p:txBody>
      </p:sp>
      <p:sp>
        <p:nvSpPr>
          <p:cNvPr id="212" name="Shape 47"/>
          <p:cNvSpPr txBox="1"/>
          <p:nvPr/>
        </p:nvSpPr>
        <p:spPr>
          <a:xfrm>
            <a:off x="5257980" y="4232683"/>
            <a:ext cx="13883460" cy="378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3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macfly</a:t>
            </a:r>
          </a:p>
        </p:txBody>
      </p:sp>
      <p:sp>
        <p:nvSpPr>
          <p:cNvPr id="213" name="Shape 48"/>
          <p:cNvSpPr txBox="1"/>
          <p:nvPr/>
        </p:nvSpPr>
        <p:spPr>
          <a:xfrm>
            <a:off x="5571225" y="7650536"/>
            <a:ext cx="13228850" cy="1059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150000"/>
              </a:lnSpc>
              <a:defRPr baseline="-25000" sz="5400"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/>
            <a:r>
              <a:t>Déborah Hocini    Jennifer Tadros    Guillaume Tarsiguel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196"/>
          <p:cNvSpPr txBox="1"/>
          <p:nvPr/>
        </p:nvSpPr>
        <p:spPr>
          <a:xfrm>
            <a:off x="245488" y="4571834"/>
            <a:ext cx="5132101" cy="101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94637"/>
              </a:lnSpc>
              <a:defRPr sz="6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2 profils :</a:t>
            </a:r>
          </a:p>
        </p:txBody>
      </p:sp>
      <p:sp>
        <p:nvSpPr>
          <p:cNvPr id="367" name="Shape 197"/>
          <p:cNvSpPr txBox="1"/>
          <p:nvPr/>
        </p:nvSpPr>
        <p:spPr>
          <a:xfrm>
            <a:off x="288710" y="10574637"/>
            <a:ext cx="7424761" cy="2773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94637"/>
              </a:lnSpc>
              <a:defRPr sz="4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étudiant 18-25 ans</a:t>
            </a:r>
          </a:p>
          <a:p>
            <a:pPr>
              <a:lnSpc>
                <a:spcPct val="94637"/>
              </a:lnSpc>
              <a:defRPr sz="4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premier grand voyage</a:t>
            </a:r>
          </a:p>
          <a:p>
            <a:pPr>
              <a:lnSpc>
                <a:spcPct val="94637"/>
              </a:lnSpc>
              <a:defRPr sz="4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prudent(e)</a:t>
            </a:r>
          </a:p>
          <a:p>
            <a:pPr>
              <a:lnSpc>
                <a:spcPct val="94637"/>
              </a:lnSpc>
              <a:defRPr sz="4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budget réduit</a:t>
            </a:r>
          </a:p>
        </p:txBody>
      </p:sp>
      <p:sp>
        <p:nvSpPr>
          <p:cNvPr id="368" name="Shape 198"/>
          <p:cNvSpPr txBox="1"/>
          <p:nvPr/>
        </p:nvSpPr>
        <p:spPr>
          <a:xfrm>
            <a:off x="288710" y="6377718"/>
            <a:ext cx="7424762" cy="277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94637"/>
              </a:lnSpc>
              <a:defRPr sz="4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jeune actif(ve)</a:t>
            </a:r>
          </a:p>
          <a:p>
            <a:pPr>
              <a:lnSpc>
                <a:spcPct val="94637"/>
              </a:lnSpc>
              <a:defRPr sz="4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ouvert à l’imprévu</a:t>
            </a:r>
          </a:p>
          <a:p>
            <a:pPr>
              <a:lnSpc>
                <a:spcPct val="94637"/>
              </a:lnSpc>
              <a:defRPr sz="4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rodé(e) aux comparateurs</a:t>
            </a:r>
            <a:br/>
            <a:r>
              <a:t>budget plus conséquent</a:t>
            </a:r>
          </a:p>
        </p:txBody>
      </p:sp>
      <p:sp>
        <p:nvSpPr>
          <p:cNvPr id="369" name="Shape 199"/>
          <p:cNvSpPr txBox="1"/>
          <p:nvPr/>
        </p:nvSpPr>
        <p:spPr>
          <a:xfrm>
            <a:off x="12943926" y="10997001"/>
            <a:ext cx="9089101" cy="1928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94637"/>
              </a:lnSpc>
              <a:defRPr sz="41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points communs :</a:t>
            </a:r>
            <a:br/>
            <a:r>
              <a:t>- importance du coût</a:t>
            </a:r>
            <a:br/>
            <a:r>
              <a:t>- ample recherche</a:t>
            </a:r>
          </a:p>
        </p:txBody>
      </p:sp>
      <p:sp>
        <p:nvSpPr>
          <p:cNvPr id="370" name="ANALYS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ANALYSE</a:t>
            </a:r>
          </a:p>
        </p:txBody>
      </p:sp>
      <p:grpSp>
        <p:nvGrpSpPr>
          <p:cNvPr id="373" name="Grouper"/>
          <p:cNvGrpSpPr/>
          <p:nvPr/>
        </p:nvGrpSpPr>
        <p:grpSpPr>
          <a:xfrm>
            <a:off x="9113360" y="765085"/>
            <a:ext cx="14693976" cy="10201095"/>
            <a:chOff x="0" y="0"/>
            <a:chExt cx="14693974" cy="10201093"/>
          </a:xfrm>
        </p:grpSpPr>
        <p:pic>
          <p:nvPicPr>
            <p:cNvPr id="371" name="Shape 200" descr="Shape 20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4693975" cy="102010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2" name="Shape 195" descr="Shape 19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394664" y="6910806"/>
              <a:ext cx="2750477" cy="2750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Entretiens"/>
          <p:cNvSpPr txBox="1"/>
          <p:nvPr/>
        </p:nvSpPr>
        <p:spPr>
          <a:xfrm>
            <a:off x="952003" y="657990"/>
            <a:ext cx="13938475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Entretiens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alphaModFix amt="67629"/>
            <a:extLst/>
          </a:blip>
          <a:stretch>
            <a:fillRect/>
          </a:stretch>
        </p:blipFill>
        <p:spPr>
          <a:xfrm rot="21544215">
            <a:off x="3945437" y="5206423"/>
            <a:ext cx="2032610" cy="1369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3">
            <a:alphaModFix amt="68395"/>
            <a:extLst/>
          </a:blip>
          <a:stretch>
            <a:fillRect/>
          </a:stretch>
        </p:blipFill>
        <p:spPr>
          <a:xfrm>
            <a:off x="17529906" y="9032137"/>
            <a:ext cx="2032001" cy="1369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ERSONAS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PERSONAS</a:t>
            </a:r>
          </a:p>
        </p:txBody>
      </p:sp>
      <p:pic>
        <p:nvPicPr>
          <p:cNvPr id="382" name="25590154_1689807471039814_1588251135_o.jpg" descr="25590154_1689807471039814_1588251135_o.jpg"/>
          <p:cNvPicPr>
            <a:picLocks noChangeAspect="1"/>
          </p:cNvPicPr>
          <p:nvPr/>
        </p:nvPicPr>
        <p:blipFill>
          <a:blip r:embed="rId2">
            <a:extLst/>
          </a:blip>
          <a:srcRect l="16674" t="0" r="16674" b="0"/>
          <a:stretch>
            <a:fillRect/>
          </a:stretch>
        </p:blipFill>
        <p:spPr>
          <a:xfrm>
            <a:off x="4534306" y="4483925"/>
            <a:ext cx="6100905" cy="6100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1054"/>
                  <a:pt x="2881" y="3163"/>
                </a:cubicBezTo>
                <a:cubicBezTo>
                  <a:pt x="-961" y="7381"/>
                  <a:pt x="-961" y="14219"/>
                  <a:pt x="2881" y="18437"/>
                </a:cubicBezTo>
                <a:cubicBezTo>
                  <a:pt x="4803" y="20546"/>
                  <a:pt x="7321" y="21600"/>
                  <a:pt x="9839" y="21600"/>
                </a:cubicBezTo>
                <a:cubicBezTo>
                  <a:pt x="12357" y="21600"/>
                  <a:pt x="14875" y="20546"/>
                  <a:pt x="16797" y="18437"/>
                </a:cubicBezTo>
                <a:cubicBezTo>
                  <a:pt x="20639" y="14219"/>
                  <a:pt x="20639" y="7381"/>
                  <a:pt x="16797" y="3163"/>
                </a:cubicBezTo>
                <a:cubicBezTo>
                  <a:pt x="14875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83" name="Spontané"/>
          <p:cNvSpPr txBox="1"/>
          <p:nvPr/>
        </p:nvSpPr>
        <p:spPr>
          <a:xfrm>
            <a:off x="12786449" y="6126147"/>
            <a:ext cx="2691979" cy="6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Spontané</a:t>
            </a:r>
          </a:p>
        </p:txBody>
      </p:sp>
      <p:sp>
        <p:nvSpPr>
          <p:cNvPr id="384" name="Jeune"/>
          <p:cNvSpPr txBox="1"/>
          <p:nvPr/>
        </p:nvSpPr>
        <p:spPr>
          <a:xfrm>
            <a:off x="12786449" y="5041812"/>
            <a:ext cx="1644413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Jeune</a:t>
            </a:r>
          </a:p>
        </p:txBody>
      </p:sp>
      <p:sp>
        <p:nvSpPr>
          <p:cNvPr id="385" name="Possède un budget confortable"/>
          <p:cNvSpPr txBox="1"/>
          <p:nvPr/>
        </p:nvSpPr>
        <p:spPr>
          <a:xfrm>
            <a:off x="12786449" y="8294818"/>
            <a:ext cx="8637135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Possède un budget confortable</a:t>
            </a:r>
          </a:p>
        </p:txBody>
      </p:sp>
      <p:sp>
        <p:nvSpPr>
          <p:cNvPr id="386" name="N’a pas peur de l’aventure"/>
          <p:cNvSpPr txBox="1"/>
          <p:nvPr/>
        </p:nvSpPr>
        <p:spPr>
          <a:xfrm>
            <a:off x="12786449" y="7210483"/>
            <a:ext cx="713462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N’a pas peur de l’aventure</a:t>
            </a:r>
          </a:p>
        </p:txBody>
      </p:sp>
      <p:sp>
        <p:nvSpPr>
          <p:cNvPr id="387" name="À la recherche de bons plans"/>
          <p:cNvSpPr txBox="1"/>
          <p:nvPr/>
        </p:nvSpPr>
        <p:spPr>
          <a:xfrm>
            <a:off x="12786449" y="9379153"/>
            <a:ext cx="8187439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À la recherche de bons plans</a:t>
            </a:r>
          </a:p>
        </p:txBody>
      </p:sp>
      <p:sp>
        <p:nvSpPr>
          <p:cNvPr id="388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CARL</a:t>
            </a:r>
          </a:p>
        </p:txBody>
      </p:sp>
      <p:sp>
        <p:nvSpPr>
          <p:cNvPr id="389" name="Cercle"/>
          <p:cNvSpPr/>
          <p:nvPr/>
        </p:nvSpPr>
        <p:spPr>
          <a:xfrm>
            <a:off x="12058649" y="5270386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90" name="Cercle"/>
          <p:cNvSpPr/>
          <p:nvPr/>
        </p:nvSpPr>
        <p:spPr>
          <a:xfrm>
            <a:off x="12058650" y="6354721"/>
            <a:ext cx="190500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91" name="Cercle"/>
          <p:cNvSpPr/>
          <p:nvPr/>
        </p:nvSpPr>
        <p:spPr>
          <a:xfrm>
            <a:off x="12058650" y="7439056"/>
            <a:ext cx="190500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92" name="Cercle"/>
          <p:cNvSpPr/>
          <p:nvPr/>
        </p:nvSpPr>
        <p:spPr>
          <a:xfrm>
            <a:off x="12058650" y="8523392"/>
            <a:ext cx="190500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93" name="Cercle"/>
          <p:cNvSpPr/>
          <p:nvPr/>
        </p:nvSpPr>
        <p:spPr>
          <a:xfrm>
            <a:off x="12058650" y="9607727"/>
            <a:ext cx="190500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ERSONAS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PERSONAS</a:t>
            </a:r>
          </a:p>
        </p:txBody>
      </p:sp>
      <p:sp>
        <p:nvSpPr>
          <p:cNvPr id="396" name="EXPÉRIENCE IMMERSIVE"/>
          <p:cNvSpPr txBox="1"/>
          <p:nvPr/>
        </p:nvSpPr>
        <p:spPr>
          <a:xfrm>
            <a:off x="6242346" y="7592836"/>
            <a:ext cx="589386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EXPÉRIENCE IMMERSIVE</a:t>
            </a:r>
          </a:p>
        </p:txBody>
      </p:sp>
      <p:sp>
        <p:nvSpPr>
          <p:cNvPr id="397" name="ORIENTATION"/>
          <p:cNvSpPr txBox="1"/>
          <p:nvPr/>
        </p:nvSpPr>
        <p:spPr>
          <a:xfrm>
            <a:off x="6242346" y="5859130"/>
            <a:ext cx="3379486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ORIENTATION</a:t>
            </a:r>
          </a:p>
        </p:txBody>
      </p:sp>
      <p:sp>
        <p:nvSpPr>
          <p:cNvPr id="398" name="ÉCHANGE DE SOUVENIRS"/>
          <p:cNvSpPr txBox="1"/>
          <p:nvPr/>
        </p:nvSpPr>
        <p:spPr>
          <a:xfrm>
            <a:off x="6242346" y="9326543"/>
            <a:ext cx="6194112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ÉCHANGE DE SOUVENIRS</a:t>
            </a:r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2919" y="5633777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5974" y="7316527"/>
            <a:ext cx="1293092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8019" y="8999277"/>
            <a:ext cx="10160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73"/>
          <p:cNvSpPr txBox="1"/>
          <p:nvPr/>
        </p:nvSpPr>
        <p:spPr>
          <a:xfrm>
            <a:off x="1979795" y="1752600"/>
            <a:ext cx="16686404" cy="145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 MOBILE DE CARL</a:t>
            </a:r>
          </a:p>
        </p:txBody>
      </p:sp>
      <p:grpSp>
        <p:nvGrpSpPr>
          <p:cNvPr id="418" name="Grouper"/>
          <p:cNvGrpSpPr/>
          <p:nvPr/>
        </p:nvGrpSpPr>
        <p:grpSpPr>
          <a:xfrm>
            <a:off x="14295328" y="564394"/>
            <a:ext cx="8311897" cy="13104396"/>
            <a:chOff x="0" y="0"/>
            <a:chExt cx="8311895" cy="13104395"/>
          </a:xfrm>
        </p:grpSpPr>
        <p:pic>
          <p:nvPicPr>
            <p:cNvPr id="403" name="Shape 487" descr="Shape 487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8311896" cy="1310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4" name="Rectangle"/>
            <p:cNvSpPr/>
            <p:nvPr/>
          </p:nvSpPr>
          <p:spPr>
            <a:xfrm>
              <a:off x="1604669" y="2071083"/>
              <a:ext cx="5009357" cy="8934748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DDDDD"/>
                  </a:solidFill>
                </a:defRPr>
              </a:pPr>
            </a:p>
          </p:txBody>
        </p:sp>
        <p:sp>
          <p:nvSpPr>
            <p:cNvPr id="405" name="Rectangle aux angles arrondis"/>
            <p:cNvSpPr/>
            <p:nvPr/>
          </p:nvSpPr>
          <p:spPr>
            <a:xfrm>
              <a:off x="1916332" y="4344590"/>
              <a:ext cx="4386029" cy="4387734"/>
            </a:xfrm>
            <a:prstGeom prst="roundRect">
              <a:avLst>
                <a:gd name="adj" fmla="val 8484"/>
              </a:avLst>
            </a:prstGeom>
            <a:solidFill>
              <a:srgbClr val="DCDEE0">
                <a:alpha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772" tIns="50772" rIns="50772" bIns="50772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406" name="icon175x175.jpg" descr="icon175x175.jp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572" t="572" r="585" b="585"/>
            <a:stretch>
              <a:fillRect/>
            </a:stretch>
          </p:blipFill>
          <p:spPr>
            <a:xfrm>
              <a:off x="2207694" y="4684419"/>
              <a:ext cx="1013619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1"/>
                  </a:lnTo>
                  <a:cubicBezTo>
                    <a:pt x="0" y="20150"/>
                    <a:pt x="1458" y="21600"/>
                    <a:pt x="3248" y="21600"/>
                  </a:cubicBezTo>
                  <a:lnTo>
                    <a:pt x="18361" y="21600"/>
                  </a:lnTo>
                  <a:cubicBezTo>
                    <a:pt x="20150" y="21600"/>
                    <a:pt x="21600" y="20150"/>
                    <a:pt x="21600" y="18361"/>
                  </a:cubicBezTo>
                  <a:lnTo>
                    <a:pt x="21600" y="3248"/>
                  </a:lnTo>
                  <a:cubicBezTo>
                    <a:pt x="21600" y="1458"/>
                    <a:pt x="20150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07" name="screen322x572.jpg" descr="screen322x572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34472" t="41258" r="34481" b="41264"/>
            <a:stretch>
              <a:fillRect/>
            </a:stretch>
          </p:blipFill>
          <p:spPr>
            <a:xfrm>
              <a:off x="3602537" y="4684420"/>
              <a:ext cx="1013620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9"/>
                  </a:lnTo>
                  <a:cubicBezTo>
                    <a:pt x="0" y="20160"/>
                    <a:pt x="1458" y="21600"/>
                    <a:pt x="3248" y="21600"/>
                  </a:cubicBezTo>
                  <a:lnTo>
                    <a:pt x="18369" y="21600"/>
                  </a:lnTo>
                  <a:cubicBezTo>
                    <a:pt x="20160" y="21600"/>
                    <a:pt x="21600" y="20160"/>
                    <a:pt x="21600" y="18369"/>
                  </a:cubicBezTo>
                  <a:lnTo>
                    <a:pt x="21600" y="3248"/>
                  </a:lnTo>
                  <a:cubicBezTo>
                    <a:pt x="21600" y="1458"/>
                    <a:pt x="20160" y="0"/>
                    <a:pt x="18369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08" name="icon175x175.jpg" descr="icon175x175.jp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913" t="2913" r="2898" b="2898"/>
            <a:stretch>
              <a:fillRect/>
            </a:stretch>
          </p:blipFill>
          <p:spPr>
            <a:xfrm>
              <a:off x="4997380" y="4684420"/>
              <a:ext cx="1013619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9" y="0"/>
                    <a:pt x="0" y="1459"/>
                    <a:pt x="0" y="3248"/>
                  </a:cubicBezTo>
                  <a:lnTo>
                    <a:pt x="0" y="18361"/>
                  </a:lnTo>
                  <a:cubicBezTo>
                    <a:pt x="0" y="20149"/>
                    <a:pt x="1459" y="21600"/>
                    <a:pt x="3248" y="21600"/>
                  </a:cubicBezTo>
                  <a:lnTo>
                    <a:pt x="18361" y="21600"/>
                  </a:lnTo>
                  <a:cubicBezTo>
                    <a:pt x="20149" y="21600"/>
                    <a:pt x="21600" y="20149"/>
                    <a:pt x="21600" y="18361"/>
                  </a:cubicBezTo>
                  <a:lnTo>
                    <a:pt x="21600" y="3248"/>
                  </a:lnTo>
                  <a:cubicBezTo>
                    <a:pt x="21600" y="1459"/>
                    <a:pt x="20149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09" name="unnamed.png" descr="unnamed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207694" y="5945983"/>
              <a:ext cx="1013752" cy="10137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0" name="icon175x175-2.jpg" descr="icon175x175-2.jp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7801" t="7801" r="7802" b="7802"/>
            <a:stretch>
              <a:fillRect/>
            </a:stretch>
          </p:blipFill>
          <p:spPr>
            <a:xfrm>
              <a:off x="3602537" y="5946049"/>
              <a:ext cx="1013620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1"/>
                  </a:lnTo>
                  <a:cubicBezTo>
                    <a:pt x="0" y="20150"/>
                    <a:pt x="1458" y="21600"/>
                    <a:pt x="3248" y="21600"/>
                  </a:cubicBezTo>
                  <a:lnTo>
                    <a:pt x="18361" y="21600"/>
                  </a:lnTo>
                  <a:cubicBezTo>
                    <a:pt x="20150" y="21600"/>
                    <a:pt x="21600" y="20150"/>
                    <a:pt x="21600" y="18361"/>
                  </a:cubicBezTo>
                  <a:lnTo>
                    <a:pt x="21600" y="3248"/>
                  </a:lnTo>
                  <a:cubicBezTo>
                    <a:pt x="21600" y="1458"/>
                    <a:pt x="20150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11" name="devise-gratuit.jpg" descr="devise-gratuit.jpg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5573" t="42013" r="64969" b="9697"/>
            <a:stretch>
              <a:fillRect/>
            </a:stretch>
          </p:blipFill>
          <p:spPr>
            <a:xfrm>
              <a:off x="4997380" y="5946049"/>
              <a:ext cx="1013619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1"/>
                  </a:lnTo>
                  <a:cubicBezTo>
                    <a:pt x="0" y="20150"/>
                    <a:pt x="1458" y="21600"/>
                    <a:pt x="3248" y="21600"/>
                  </a:cubicBezTo>
                  <a:lnTo>
                    <a:pt x="18361" y="21600"/>
                  </a:lnTo>
                  <a:cubicBezTo>
                    <a:pt x="20150" y="21600"/>
                    <a:pt x="21600" y="20150"/>
                    <a:pt x="21600" y="18361"/>
                  </a:cubicBezTo>
                  <a:lnTo>
                    <a:pt x="21600" y="3248"/>
                  </a:lnTo>
                  <a:cubicBezTo>
                    <a:pt x="21600" y="1458"/>
                    <a:pt x="20150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12" name="icon175x175-4.jpg" descr="icon175x175-4.jpg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1675" t="1675" r="1685" b="1685"/>
            <a:stretch>
              <a:fillRect/>
            </a:stretch>
          </p:blipFill>
          <p:spPr>
            <a:xfrm>
              <a:off x="4997380" y="7236156"/>
              <a:ext cx="1013620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1"/>
                  </a:lnTo>
                  <a:cubicBezTo>
                    <a:pt x="0" y="20150"/>
                    <a:pt x="1458" y="21600"/>
                    <a:pt x="3248" y="21600"/>
                  </a:cubicBezTo>
                  <a:lnTo>
                    <a:pt x="18361" y="21600"/>
                  </a:lnTo>
                  <a:cubicBezTo>
                    <a:pt x="20150" y="21600"/>
                    <a:pt x="21600" y="20150"/>
                    <a:pt x="21600" y="18361"/>
                  </a:cubicBezTo>
                  <a:lnTo>
                    <a:pt x="21600" y="3248"/>
                  </a:lnTo>
                  <a:cubicBezTo>
                    <a:pt x="21600" y="1458"/>
                    <a:pt x="20150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13" name="icone-corrigee-horloge_ios7.png" descr="icone-corrigee-horloge_ios7.png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4493" t="3494" r="4527" b="3529"/>
            <a:stretch>
              <a:fillRect/>
            </a:stretch>
          </p:blipFill>
          <p:spPr>
            <a:xfrm>
              <a:off x="2207694" y="7236156"/>
              <a:ext cx="1013620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9"/>
                  </a:lnTo>
                  <a:cubicBezTo>
                    <a:pt x="0" y="20160"/>
                    <a:pt x="1458" y="21600"/>
                    <a:pt x="3248" y="21600"/>
                  </a:cubicBezTo>
                  <a:lnTo>
                    <a:pt x="18369" y="21600"/>
                  </a:lnTo>
                  <a:cubicBezTo>
                    <a:pt x="20160" y="21600"/>
                    <a:pt x="21600" y="20160"/>
                    <a:pt x="21600" y="18369"/>
                  </a:cubicBezTo>
                  <a:lnTo>
                    <a:pt x="21600" y="3248"/>
                  </a:lnTo>
                  <a:cubicBezTo>
                    <a:pt x="21600" y="1458"/>
                    <a:pt x="20160" y="0"/>
                    <a:pt x="18369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14" name="unnamed.png" descr="unnamed.png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2076" t="2076" r="2087" b="2087"/>
            <a:stretch>
              <a:fillRect/>
            </a:stretch>
          </p:blipFill>
          <p:spPr>
            <a:xfrm>
              <a:off x="3602536" y="7236156"/>
              <a:ext cx="1013620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1"/>
                  </a:lnTo>
                  <a:cubicBezTo>
                    <a:pt x="0" y="20150"/>
                    <a:pt x="1458" y="21600"/>
                    <a:pt x="3248" y="21600"/>
                  </a:cubicBezTo>
                  <a:lnTo>
                    <a:pt x="18361" y="21600"/>
                  </a:lnTo>
                  <a:cubicBezTo>
                    <a:pt x="20150" y="21600"/>
                    <a:pt x="21600" y="20150"/>
                    <a:pt x="21600" y="18361"/>
                  </a:cubicBezTo>
                  <a:lnTo>
                    <a:pt x="21600" y="3248"/>
                  </a:lnTo>
                  <a:cubicBezTo>
                    <a:pt x="21600" y="1458"/>
                    <a:pt x="20150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15" name="Cercle"/>
            <p:cNvSpPr/>
            <p:nvPr/>
          </p:nvSpPr>
          <p:spPr>
            <a:xfrm>
              <a:off x="4058547" y="8469993"/>
              <a:ext cx="101601" cy="1016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6" name="Cercle"/>
            <p:cNvSpPr/>
            <p:nvPr/>
          </p:nvSpPr>
          <p:spPr>
            <a:xfrm>
              <a:off x="4251565" y="8469993"/>
              <a:ext cx="101601" cy="1016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7" name="Cercle"/>
            <p:cNvSpPr/>
            <p:nvPr/>
          </p:nvSpPr>
          <p:spPr>
            <a:xfrm>
              <a:off x="3865528" y="8469993"/>
              <a:ext cx="101601" cy="1016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ERSONAS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PERSONAS</a:t>
            </a:r>
          </a:p>
        </p:txBody>
      </p:sp>
      <p:pic>
        <p:nvPicPr>
          <p:cNvPr id="421" name="Persona - Mayfly - Carl.pdf" descr="Persona - Mayfly - Car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272" y="1776011"/>
            <a:ext cx="20726526" cy="11658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ERSONAS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PERSONAS</a:t>
            </a:r>
          </a:p>
        </p:txBody>
      </p:sp>
      <p:pic>
        <p:nvPicPr>
          <p:cNvPr id="424" name="25590524_1689806987706529_1053959075_o.jpg" descr="25590524_1689806987706529_1053959075_o.jpg"/>
          <p:cNvPicPr>
            <a:picLocks noChangeAspect="1"/>
          </p:cNvPicPr>
          <p:nvPr/>
        </p:nvPicPr>
        <p:blipFill>
          <a:blip r:embed="rId2">
            <a:extLst/>
          </a:blip>
          <a:srcRect l="0" t="16674" r="0" b="16674"/>
          <a:stretch>
            <a:fillRect/>
          </a:stretch>
        </p:blipFill>
        <p:spPr>
          <a:xfrm>
            <a:off x="4587753" y="4477126"/>
            <a:ext cx="6100764" cy="6100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fill="norm" stroke="1" extrusionOk="0">
                <a:moveTo>
                  <a:pt x="10800" y="0"/>
                </a:moveTo>
                <a:cubicBezTo>
                  <a:pt x="8036" y="0"/>
                  <a:pt x="5272" y="1005"/>
                  <a:pt x="3163" y="3016"/>
                </a:cubicBezTo>
                <a:cubicBezTo>
                  <a:pt x="1054" y="5026"/>
                  <a:pt x="0" y="7662"/>
                  <a:pt x="0" y="10297"/>
                </a:cubicBezTo>
                <a:cubicBezTo>
                  <a:pt x="0" y="12933"/>
                  <a:pt x="1054" y="15568"/>
                  <a:pt x="3163" y="17579"/>
                </a:cubicBezTo>
                <a:cubicBezTo>
                  <a:pt x="7381" y="21600"/>
                  <a:pt x="14219" y="21600"/>
                  <a:pt x="18437" y="17579"/>
                </a:cubicBezTo>
                <a:cubicBezTo>
                  <a:pt x="20546" y="15568"/>
                  <a:pt x="21600" y="12933"/>
                  <a:pt x="21600" y="10297"/>
                </a:cubicBezTo>
                <a:cubicBezTo>
                  <a:pt x="21600" y="7662"/>
                  <a:pt x="20546" y="5026"/>
                  <a:pt x="18437" y="3016"/>
                </a:cubicBezTo>
                <a:cubicBezTo>
                  <a:pt x="16328" y="1005"/>
                  <a:pt x="13564" y="0"/>
                  <a:pt x="10800" y="0"/>
                </a:cubicBezTo>
                <a:close/>
              </a:path>
            </a:pathLst>
          </a:custGeom>
          <a:ln w="139700">
            <a:solidFill>
              <a:srgbClr val="FFFFFF"/>
            </a:solidFill>
            <a:miter lim="400000"/>
          </a:ln>
        </p:spPr>
      </p:pic>
      <p:sp>
        <p:nvSpPr>
          <p:cNvPr id="425" name="CONNECTÉE"/>
          <p:cNvSpPr txBox="1"/>
          <p:nvPr/>
        </p:nvSpPr>
        <p:spPr>
          <a:xfrm>
            <a:off x="12786449" y="6126147"/>
            <a:ext cx="2964899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CONNECTÉE</a:t>
            </a:r>
          </a:p>
        </p:txBody>
      </p:sp>
      <p:sp>
        <p:nvSpPr>
          <p:cNvPr id="426" name="ÉTUDIANTE"/>
          <p:cNvSpPr txBox="1"/>
          <p:nvPr/>
        </p:nvSpPr>
        <p:spPr>
          <a:xfrm>
            <a:off x="12786449" y="5041812"/>
            <a:ext cx="2810784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ÉTUDIANTE</a:t>
            </a:r>
          </a:p>
        </p:txBody>
      </p:sp>
      <p:sp>
        <p:nvSpPr>
          <p:cNvPr id="427" name="NE PREND PAS DE RISQUE"/>
          <p:cNvSpPr txBox="1"/>
          <p:nvPr/>
        </p:nvSpPr>
        <p:spPr>
          <a:xfrm>
            <a:off x="12786449" y="8294818"/>
            <a:ext cx="6240464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NE PREND PAS DE RISQUE</a:t>
            </a:r>
          </a:p>
        </p:txBody>
      </p:sp>
      <p:sp>
        <p:nvSpPr>
          <p:cNvPr id="428" name="PROCHE DE SON BUDGET"/>
          <p:cNvSpPr txBox="1"/>
          <p:nvPr/>
        </p:nvSpPr>
        <p:spPr>
          <a:xfrm>
            <a:off x="12786449" y="7210483"/>
            <a:ext cx="599421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PROCHE DE SON BUDGET</a:t>
            </a:r>
          </a:p>
        </p:txBody>
      </p:sp>
      <p:sp>
        <p:nvSpPr>
          <p:cNvPr id="429" name="NOVICE DU VOYAGE"/>
          <p:cNvSpPr txBox="1"/>
          <p:nvPr/>
        </p:nvSpPr>
        <p:spPr>
          <a:xfrm>
            <a:off x="12786449" y="9379153"/>
            <a:ext cx="4716490" cy="6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NOVICE DU VOYAGE</a:t>
            </a:r>
          </a:p>
        </p:txBody>
      </p:sp>
      <p:sp>
        <p:nvSpPr>
          <p:cNvPr id="430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ANNA</a:t>
            </a:r>
          </a:p>
        </p:txBody>
      </p:sp>
      <p:sp>
        <p:nvSpPr>
          <p:cNvPr id="431" name="Cercle"/>
          <p:cNvSpPr/>
          <p:nvPr/>
        </p:nvSpPr>
        <p:spPr>
          <a:xfrm>
            <a:off x="12058650" y="5270386"/>
            <a:ext cx="190500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32" name="Cercle"/>
          <p:cNvSpPr/>
          <p:nvPr/>
        </p:nvSpPr>
        <p:spPr>
          <a:xfrm>
            <a:off x="12058650" y="6354721"/>
            <a:ext cx="190500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33" name="Cercle"/>
          <p:cNvSpPr/>
          <p:nvPr/>
        </p:nvSpPr>
        <p:spPr>
          <a:xfrm>
            <a:off x="12058650" y="7439056"/>
            <a:ext cx="190500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34" name="Cercle"/>
          <p:cNvSpPr/>
          <p:nvPr/>
        </p:nvSpPr>
        <p:spPr>
          <a:xfrm>
            <a:off x="12058650" y="8523392"/>
            <a:ext cx="190500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35" name="Cercle"/>
          <p:cNvSpPr/>
          <p:nvPr/>
        </p:nvSpPr>
        <p:spPr>
          <a:xfrm>
            <a:off x="12058650" y="9607727"/>
            <a:ext cx="190500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ERSONAS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PERSONAS</a:t>
            </a:r>
          </a:p>
        </p:txBody>
      </p:sp>
      <p:sp>
        <p:nvSpPr>
          <p:cNvPr id="438" name="Shape 73"/>
          <p:cNvSpPr txBox="1"/>
          <p:nvPr/>
        </p:nvSpPr>
        <p:spPr>
          <a:xfrm>
            <a:off x="1979795" y="1752600"/>
            <a:ext cx="16686404" cy="145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 MOBILE D’ANNA</a:t>
            </a:r>
          </a:p>
        </p:txBody>
      </p:sp>
      <p:grpSp>
        <p:nvGrpSpPr>
          <p:cNvPr id="445" name="Grouper"/>
          <p:cNvGrpSpPr/>
          <p:nvPr/>
        </p:nvGrpSpPr>
        <p:grpSpPr>
          <a:xfrm>
            <a:off x="4935986" y="5600424"/>
            <a:ext cx="8806832" cy="4632472"/>
            <a:chOff x="0" y="0"/>
            <a:chExt cx="8806831" cy="4632470"/>
          </a:xfrm>
        </p:grpSpPr>
        <p:sp>
          <p:nvSpPr>
            <p:cNvPr id="439" name="ORGANISATION &amp; ADAPTIBILITÉ"/>
            <p:cNvSpPr txBox="1"/>
            <p:nvPr/>
          </p:nvSpPr>
          <p:spPr>
            <a:xfrm>
              <a:off x="1350376" y="2041540"/>
              <a:ext cx="7456456" cy="647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ctr">
              <a:spAutoFit/>
            </a:bodyPr>
            <a:lstStyle>
              <a:lvl1pPr algn="ctr" defTabSz="1547812">
                <a:defRPr cap="all" sz="35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ORGANISATION &amp; ADAPTIBILITÉ</a:t>
              </a:r>
            </a:p>
          </p:txBody>
        </p:sp>
        <p:sp>
          <p:nvSpPr>
            <p:cNvPr id="440" name="VOYAGE MALIN"/>
            <p:cNvSpPr txBox="1"/>
            <p:nvPr/>
          </p:nvSpPr>
          <p:spPr>
            <a:xfrm>
              <a:off x="1350376" y="307834"/>
              <a:ext cx="3696490" cy="647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ctr">
              <a:spAutoFit/>
            </a:bodyPr>
            <a:lstStyle>
              <a:lvl1pPr algn="ctr" defTabSz="1547812">
                <a:defRPr cap="all" sz="35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VOYAGE MALIN</a:t>
              </a:r>
            </a:p>
          </p:txBody>
        </p:sp>
        <p:sp>
          <p:nvSpPr>
            <p:cNvPr id="441" name="EXPÉRIENCE INOUBLIABLE"/>
            <p:cNvSpPr txBox="1"/>
            <p:nvPr/>
          </p:nvSpPr>
          <p:spPr>
            <a:xfrm>
              <a:off x="1350376" y="3775247"/>
              <a:ext cx="6411202" cy="647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ctr">
              <a:spAutoFit/>
            </a:bodyPr>
            <a:lstStyle>
              <a:lvl1pPr algn="ctr" defTabSz="1547812">
                <a:defRPr cap="all" sz="35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EXPÉRIENCE INOUBLIABLE</a:t>
              </a:r>
            </a:p>
          </p:txBody>
        </p:sp>
        <p:pic>
          <p:nvPicPr>
            <p:cNvPr id="44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066800" cy="1263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565670"/>
              <a:ext cx="1066800" cy="1066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884435"/>
              <a:ext cx="1066800" cy="1219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1" name="Grouper"/>
          <p:cNvGrpSpPr/>
          <p:nvPr/>
        </p:nvGrpSpPr>
        <p:grpSpPr>
          <a:xfrm>
            <a:off x="14295328" y="564394"/>
            <a:ext cx="8311897" cy="13104396"/>
            <a:chOff x="0" y="0"/>
            <a:chExt cx="8311895" cy="13104395"/>
          </a:xfrm>
        </p:grpSpPr>
        <p:pic>
          <p:nvPicPr>
            <p:cNvPr id="446" name="Shape 487" descr="Shape 487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8311896" cy="1310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7" name="Rectangle"/>
            <p:cNvSpPr/>
            <p:nvPr/>
          </p:nvSpPr>
          <p:spPr>
            <a:xfrm>
              <a:off x="1604669" y="2071083"/>
              <a:ext cx="5009357" cy="8934748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DDDDDD"/>
                  </a:solidFill>
                </a:defRPr>
              </a:pPr>
            </a:p>
          </p:txBody>
        </p:sp>
        <p:sp>
          <p:nvSpPr>
            <p:cNvPr id="448" name="Rectangle aux angles arrondis"/>
            <p:cNvSpPr/>
            <p:nvPr/>
          </p:nvSpPr>
          <p:spPr>
            <a:xfrm>
              <a:off x="1916332" y="4344590"/>
              <a:ext cx="4386029" cy="4387734"/>
            </a:xfrm>
            <a:prstGeom prst="roundRect">
              <a:avLst>
                <a:gd name="adj" fmla="val 8484"/>
              </a:avLst>
            </a:prstGeom>
            <a:solidFill>
              <a:srgbClr val="DCDEE0">
                <a:alpha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772" tIns="50772" rIns="50772" bIns="50772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49" name="Cercle"/>
            <p:cNvSpPr/>
            <p:nvPr/>
          </p:nvSpPr>
          <p:spPr>
            <a:xfrm>
              <a:off x="4058547" y="8469993"/>
              <a:ext cx="101601" cy="1016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0" name="Cercle"/>
            <p:cNvSpPr/>
            <p:nvPr/>
          </p:nvSpPr>
          <p:spPr>
            <a:xfrm>
              <a:off x="4251565" y="8469993"/>
              <a:ext cx="101601" cy="1016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1" name="Cercle"/>
            <p:cNvSpPr/>
            <p:nvPr/>
          </p:nvSpPr>
          <p:spPr>
            <a:xfrm>
              <a:off x="3865528" y="8469993"/>
              <a:ext cx="101601" cy="1016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52" name="airbnbi-icon-ipavhlit.png" descr="airbnbi-icon-ipavhlit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4394" t="4394" r="4403" b="4403"/>
            <a:stretch>
              <a:fillRect/>
            </a:stretch>
          </p:blipFill>
          <p:spPr>
            <a:xfrm>
              <a:off x="4989260" y="4685763"/>
              <a:ext cx="1013620" cy="101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1"/>
                  </a:lnTo>
                  <a:cubicBezTo>
                    <a:pt x="0" y="20150"/>
                    <a:pt x="1458" y="21600"/>
                    <a:pt x="3248" y="21600"/>
                  </a:cubicBezTo>
                  <a:lnTo>
                    <a:pt x="18361" y="21600"/>
                  </a:lnTo>
                  <a:cubicBezTo>
                    <a:pt x="20150" y="21600"/>
                    <a:pt x="21600" y="20150"/>
                    <a:pt x="21600" y="18361"/>
                  </a:cubicBezTo>
                  <a:lnTo>
                    <a:pt x="21600" y="3248"/>
                  </a:lnTo>
                  <a:cubicBezTo>
                    <a:pt x="21600" y="1458"/>
                    <a:pt x="20150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53" name="timeout-app-icon.jpg" descr="timeout-app-icon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070" t="5070" r="5102" b="5102"/>
            <a:stretch>
              <a:fillRect/>
            </a:stretch>
          </p:blipFill>
          <p:spPr>
            <a:xfrm>
              <a:off x="4989259" y="5950138"/>
              <a:ext cx="1013620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9"/>
                  </a:lnTo>
                  <a:cubicBezTo>
                    <a:pt x="0" y="20160"/>
                    <a:pt x="1458" y="21600"/>
                    <a:pt x="3248" y="21600"/>
                  </a:cubicBezTo>
                  <a:lnTo>
                    <a:pt x="18369" y="21600"/>
                  </a:lnTo>
                  <a:cubicBezTo>
                    <a:pt x="20160" y="21600"/>
                    <a:pt x="21600" y="20160"/>
                    <a:pt x="21600" y="18369"/>
                  </a:cubicBezTo>
                  <a:lnTo>
                    <a:pt x="21600" y="3248"/>
                  </a:lnTo>
                  <a:cubicBezTo>
                    <a:pt x="21600" y="1458"/>
                    <a:pt x="20160" y="0"/>
                    <a:pt x="18369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54" name="hyperlapse_01.jpg" descr="hyperlapse_01.jp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6225" t="14339" r="26244" b="14366"/>
            <a:stretch>
              <a:fillRect/>
            </a:stretch>
          </p:blipFill>
          <p:spPr>
            <a:xfrm>
              <a:off x="3598338" y="7229881"/>
              <a:ext cx="1013620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9"/>
                  </a:lnTo>
                  <a:cubicBezTo>
                    <a:pt x="0" y="20160"/>
                    <a:pt x="1458" y="21600"/>
                    <a:pt x="3248" y="21600"/>
                  </a:cubicBezTo>
                  <a:lnTo>
                    <a:pt x="18369" y="21600"/>
                  </a:lnTo>
                  <a:cubicBezTo>
                    <a:pt x="20160" y="21600"/>
                    <a:pt x="21600" y="20160"/>
                    <a:pt x="21600" y="18369"/>
                  </a:cubicBezTo>
                  <a:lnTo>
                    <a:pt x="21600" y="3248"/>
                  </a:lnTo>
                  <a:cubicBezTo>
                    <a:pt x="21600" y="1458"/>
                    <a:pt x="20160" y="0"/>
                    <a:pt x="18369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55" name="unnamed.png" descr="unnamed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12858" t="12858" r="12872" b="12872"/>
            <a:stretch>
              <a:fillRect/>
            </a:stretch>
          </p:blipFill>
          <p:spPr>
            <a:xfrm>
              <a:off x="2207417" y="4685763"/>
              <a:ext cx="1013620" cy="101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1"/>
                  </a:lnTo>
                  <a:cubicBezTo>
                    <a:pt x="0" y="20150"/>
                    <a:pt x="1458" y="21600"/>
                    <a:pt x="3248" y="21600"/>
                  </a:cubicBezTo>
                  <a:lnTo>
                    <a:pt x="18361" y="21600"/>
                  </a:lnTo>
                  <a:cubicBezTo>
                    <a:pt x="20150" y="21600"/>
                    <a:pt x="21600" y="20150"/>
                    <a:pt x="21600" y="18361"/>
                  </a:cubicBezTo>
                  <a:lnTo>
                    <a:pt x="21600" y="3248"/>
                  </a:lnTo>
                  <a:cubicBezTo>
                    <a:pt x="21600" y="1458"/>
                    <a:pt x="20150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56" name="unnamed-2.png" descr="unnamed-2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3218" t="3218" r="3244" b="3244"/>
            <a:stretch>
              <a:fillRect/>
            </a:stretch>
          </p:blipFill>
          <p:spPr>
            <a:xfrm>
              <a:off x="3598338" y="4685762"/>
              <a:ext cx="1013619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1"/>
                  </a:lnTo>
                  <a:cubicBezTo>
                    <a:pt x="0" y="20150"/>
                    <a:pt x="1458" y="21600"/>
                    <a:pt x="3248" y="21600"/>
                  </a:cubicBezTo>
                  <a:lnTo>
                    <a:pt x="18361" y="21600"/>
                  </a:lnTo>
                  <a:cubicBezTo>
                    <a:pt x="20150" y="21600"/>
                    <a:pt x="21600" y="20150"/>
                    <a:pt x="21600" y="18361"/>
                  </a:cubicBezTo>
                  <a:lnTo>
                    <a:pt x="21600" y="3248"/>
                  </a:lnTo>
                  <a:cubicBezTo>
                    <a:pt x="21600" y="1458"/>
                    <a:pt x="20150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57" name="1418133090536.png" descr="1418133090536.png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11576" t="11787" r="11595" b="11807"/>
            <a:stretch>
              <a:fillRect/>
            </a:stretch>
          </p:blipFill>
          <p:spPr>
            <a:xfrm>
              <a:off x="3611038" y="5950138"/>
              <a:ext cx="1013620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1"/>
                  </a:lnTo>
                  <a:cubicBezTo>
                    <a:pt x="0" y="20150"/>
                    <a:pt x="1458" y="21600"/>
                    <a:pt x="3248" y="21600"/>
                  </a:cubicBezTo>
                  <a:lnTo>
                    <a:pt x="18361" y="21600"/>
                  </a:lnTo>
                  <a:cubicBezTo>
                    <a:pt x="20150" y="21600"/>
                    <a:pt x="21600" y="20150"/>
                    <a:pt x="21600" y="18361"/>
                  </a:cubicBezTo>
                  <a:lnTo>
                    <a:pt x="21600" y="3248"/>
                  </a:lnTo>
                  <a:cubicBezTo>
                    <a:pt x="21600" y="1458"/>
                    <a:pt x="20150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58" name="logo_app.png" descr="logo_app.png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14046" t="13926" r="14075" b="13955"/>
            <a:stretch>
              <a:fillRect/>
            </a:stretch>
          </p:blipFill>
          <p:spPr>
            <a:xfrm>
              <a:off x="2207415" y="7229881"/>
              <a:ext cx="1013620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9"/>
                  </a:lnTo>
                  <a:cubicBezTo>
                    <a:pt x="0" y="20160"/>
                    <a:pt x="1458" y="21600"/>
                    <a:pt x="3248" y="21600"/>
                  </a:cubicBezTo>
                  <a:lnTo>
                    <a:pt x="18369" y="21600"/>
                  </a:lnTo>
                  <a:cubicBezTo>
                    <a:pt x="20160" y="21600"/>
                    <a:pt x="21600" y="20160"/>
                    <a:pt x="21600" y="18369"/>
                  </a:cubicBezTo>
                  <a:lnTo>
                    <a:pt x="21600" y="3248"/>
                  </a:lnTo>
                  <a:cubicBezTo>
                    <a:pt x="21600" y="1458"/>
                    <a:pt x="20160" y="0"/>
                    <a:pt x="18369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59" name="Image" descr="Image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880" t="880" r="893" b="893"/>
            <a:stretch>
              <a:fillRect/>
            </a:stretch>
          </p:blipFill>
          <p:spPr>
            <a:xfrm>
              <a:off x="2207416" y="5950138"/>
              <a:ext cx="1013620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1"/>
                  </a:lnTo>
                  <a:cubicBezTo>
                    <a:pt x="0" y="20150"/>
                    <a:pt x="1458" y="21600"/>
                    <a:pt x="3248" y="21600"/>
                  </a:cubicBezTo>
                  <a:lnTo>
                    <a:pt x="18361" y="21600"/>
                  </a:lnTo>
                  <a:cubicBezTo>
                    <a:pt x="20150" y="21600"/>
                    <a:pt x="21600" y="20150"/>
                    <a:pt x="21600" y="18361"/>
                  </a:cubicBezTo>
                  <a:lnTo>
                    <a:pt x="21600" y="3248"/>
                  </a:lnTo>
                  <a:cubicBezTo>
                    <a:pt x="21600" y="1458"/>
                    <a:pt x="20150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60" name="FamRLFzr_400x400.png" descr="FamRLFzr_400x400.png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6434" t="6434" r="6434" b="6434"/>
            <a:stretch>
              <a:fillRect/>
            </a:stretch>
          </p:blipFill>
          <p:spPr>
            <a:xfrm>
              <a:off x="4976559" y="7229881"/>
              <a:ext cx="1013620" cy="10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248" y="0"/>
                  </a:moveTo>
                  <a:cubicBezTo>
                    <a:pt x="1458" y="0"/>
                    <a:pt x="0" y="1458"/>
                    <a:pt x="0" y="3248"/>
                  </a:cubicBezTo>
                  <a:lnTo>
                    <a:pt x="0" y="18361"/>
                  </a:lnTo>
                  <a:cubicBezTo>
                    <a:pt x="0" y="20150"/>
                    <a:pt x="1458" y="21600"/>
                    <a:pt x="3248" y="21600"/>
                  </a:cubicBezTo>
                  <a:lnTo>
                    <a:pt x="18361" y="21600"/>
                  </a:lnTo>
                  <a:cubicBezTo>
                    <a:pt x="20150" y="21600"/>
                    <a:pt x="21600" y="20150"/>
                    <a:pt x="21600" y="18361"/>
                  </a:cubicBezTo>
                  <a:lnTo>
                    <a:pt x="21600" y="3248"/>
                  </a:lnTo>
                  <a:cubicBezTo>
                    <a:pt x="21600" y="1458"/>
                    <a:pt x="20150" y="0"/>
                    <a:pt x="18361" y="0"/>
                  </a:cubicBezTo>
                  <a:lnTo>
                    <a:pt x="324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ERSONAS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PERSONAS</a:t>
            </a:r>
          </a:p>
        </p:txBody>
      </p:sp>
      <p:pic>
        <p:nvPicPr>
          <p:cNvPr id="464" name="Persona - Mayfly - Anna.pdf" descr="Persona - Mayfly - Ann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944" y="2046525"/>
            <a:ext cx="20416276" cy="11484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Inspiration &amp; RECHERCHE"/>
          <p:cNvSpPr txBox="1"/>
          <p:nvPr/>
        </p:nvSpPr>
        <p:spPr>
          <a:xfrm>
            <a:off x="10997940" y="4759351"/>
            <a:ext cx="6511966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Inspiration &amp; RECHERCHE</a:t>
            </a:r>
          </a:p>
        </p:txBody>
      </p:sp>
      <p:sp>
        <p:nvSpPr>
          <p:cNvPr id="467" name="Cercle"/>
          <p:cNvSpPr/>
          <p:nvPr/>
        </p:nvSpPr>
        <p:spPr>
          <a:xfrm>
            <a:off x="10270140" y="4987924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68" name="Ligne"/>
          <p:cNvSpPr/>
          <p:nvPr/>
        </p:nvSpPr>
        <p:spPr>
          <a:xfrm flipV="1">
            <a:off x="10365390" y="4059399"/>
            <a:ext cx="1" cy="2047552"/>
          </a:xfrm>
          <a:prstGeom prst="line">
            <a:avLst/>
          </a:prstGeom>
          <a:ln w="38100">
            <a:solidFill>
              <a:srgbClr val="000000"/>
            </a:solidFill>
            <a:custDash>
              <a:ds d="600000" sp="6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3890" y="5798168"/>
            <a:ext cx="1143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sp>
        <p:nvSpPr>
          <p:cNvPr id="471" name="Shape 73"/>
          <p:cNvSpPr txBox="1"/>
          <p:nvPr/>
        </p:nvSpPr>
        <p:spPr>
          <a:xfrm>
            <a:off x="1979795" y="1752600"/>
            <a:ext cx="16686404" cy="145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 VOYAGE EN 6 ÉTAPES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RÉSERVATION"/>
          <p:cNvSpPr txBox="1"/>
          <p:nvPr/>
        </p:nvSpPr>
        <p:spPr>
          <a:xfrm>
            <a:off x="10997940" y="5843686"/>
            <a:ext cx="3384339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RÉSERVATION</a:t>
            </a:r>
          </a:p>
        </p:txBody>
      </p:sp>
      <p:sp>
        <p:nvSpPr>
          <p:cNvPr id="474" name="Cercle"/>
          <p:cNvSpPr/>
          <p:nvPr/>
        </p:nvSpPr>
        <p:spPr>
          <a:xfrm>
            <a:off x="10270140" y="4987925"/>
            <a:ext cx="190501" cy="190500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75" name="Cercle"/>
          <p:cNvSpPr/>
          <p:nvPr/>
        </p:nvSpPr>
        <p:spPr>
          <a:xfrm>
            <a:off x="10270140" y="607226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76" name="Ligne"/>
          <p:cNvSpPr/>
          <p:nvPr/>
        </p:nvSpPr>
        <p:spPr>
          <a:xfrm flipV="1">
            <a:off x="10365390" y="4059400"/>
            <a:ext cx="1" cy="3312331"/>
          </a:xfrm>
          <a:prstGeom prst="line">
            <a:avLst/>
          </a:prstGeom>
          <a:ln w="38100">
            <a:solidFill>
              <a:srgbClr val="000000"/>
            </a:solidFill>
            <a:custDash>
              <a:ds d="600000" sp="6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3890" y="7143895"/>
            <a:ext cx="1143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sp>
        <p:nvSpPr>
          <p:cNvPr id="479" name="Shape 73"/>
          <p:cNvSpPr txBox="1"/>
          <p:nvPr/>
        </p:nvSpPr>
        <p:spPr>
          <a:xfrm>
            <a:off x="1979795" y="1752600"/>
            <a:ext cx="16686404" cy="145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 VOYAGE EN 6 ÉTAPES</a:t>
            </a:r>
          </a:p>
        </p:txBody>
      </p:sp>
      <p:sp>
        <p:nvSpPr>
          <p:cNvPr id="480" name="Inspiration &amp; RECHERCHE"/>
          <p:cNvSpPr txBox="1"/>
          <p:nvPr/>
        </p:nvSpPr>
        <p:spPr>
          <a:xfrm>
            <a:off x="10997940" y="4759351"/>
            <a:ext cx="6511966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Inspiration &amp; RECHERCHE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54"/>
          <p:cNvSpPr txBox="1"/>
          <p:nvPr/>
        </p:nvSpPr>
        <p:spPr>
          <a:xfrm>
            <a:off x="2740846" y="2035688"/>
            <a:ext cx="17680201" cy="223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3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L’équipe</a:t>
            </a:r>
          </a:p>
        </p:txBody>
      </p:sp>
      <p:sp>
        <p:nvSpPr>
          <p:cNvPr id="216" name="Shape 55"/>
          <p:cNvSpPr txBox="1"/>
          <p:nvPr/>
        </p:nvSpPr>
        <p:spPr>
          <a:xfrm>
            <a:off x="2740846" y="4322055"/>
            <a:ext cx="6187062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3 profils d’UX Designer</a:t>
            </a:r>
          </a:p>
        </p:txBody>
      </p:sp>
      <p:sp>
        <p:nvSpPr>
          <p:cNvPr id="217" name="Shape 58"/>
          <p:cNvSpPr txBox="1"/>
          <p:nvPr/>
        </p:nvSpPr>
        <p:spPr>
          <a:xfrm>
            <a:off x="2740846" y="1574791"/>
            <a:ext cx="6187062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MACFLY PROJECT</a:t>
            </a:r>
          </a:p>
        </p:txBody>
      </p:sp>
      <p:pic>
        <p:nvPicPr>
          <p:cNvPr id="218" name="Déborah.jpg" descr="Déborah.jpg"/>
          <p:cNvPicPr>
            <a:picLocks noChangeAspect="1"/>
          </p:cNvPicPr>
          <p:nvPr/>
        </p:nvPicPr>
        <p:blipFill>
          <a:blip r:embed="rId2">
            <a:extLst/>
          </a:blip>
          <a:srcRect l="16111" t="0" r="16111" b="0"/>
          <a:stretch>
            <a:fillRect/>
          </a:stretch>
        </p:blipFill>
        <p:spPr>
          <a:xfrm>
            <a:off x="11274424" y="5943600"/>
            <a:ext cx="3689403" cy="5443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G_9245.jpg" descr="IMG_9245.jpg"/>
          <p:cNvPicPr>
            <a:picLocks noChangeAspect="1"/>
          </p:cNvPicPr>
          <p:nvPr/>
        </p:nvPicPr>
        <p:blipFill>
          <a:blip r:embed="rId3">
            <a:extLst/>
          </a:blip>
          <a:srcRect l="27407" t="0" r="27407" b="0"/>
          <a:stretch>
            <a:fillRect/>
          </a:stretch>
        </p:blipFill>
        <p:spPr>
          <a:xfrm>
            <a:off x="19585647" y="5943600"/>
            <a:ext cx="3689403" cy="5443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j.jpg" descr="j.jpg"/>
          <p:cNvPicPr>
            <a:picLocks noChangeAspect="1"/>
          </p:cNvPicPr>
          <p:nvPr/>
        </p:nvPicPr>
        <p:blipFill>
          <a:blip r:embed="rId4">
            <a:extLst/>
          </a:blip>
          <a:srcRect l="16217" t="0" r="16217" b="0"/>
          <a:stretch>
            <a:fillRect/>
          </a:stretch>
        </p:blipFill>
        <p:spPr>
          <a:xfrm>
            <a:off x="15426180" y="5943600"/>
            <a:ext cx="3689403" cy="544338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62"/>
          <p:cNvSpPr txBox="1"/>
          <p:nvPr/>
        </p:nvSpPr>
        <p:spPr>
          <a:xfrm>
            <a:off x="11274425" y="11658600"/>
            <a:ext cx="3689404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Déborah Hocini</a:t>
            </a:r>
          </a:p>
        </p:txBody>
      </p:sp>
      <p:sp>
        <p:nvSpPr>
          <p:cNvPr id="222" name="Shape 63"/>
          <p:cNvSpPr txBox="1"/>
          <p:nvPr/>
        </p:nvSpPr>
        <p:spPr>
          <a:xfrm>
            <a:off x="15426179" y="11728236"/>
            <a:ext cx="3689404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Jennifer Tadros</a:t>
            </a:r>
          </a:p>
        </p:txBody>
      </p:sp>
      <p:sp>
        <p:nvSpPr>
          <p:cNvPr id="223" name="Shape 64"/>
          <p:cNvSpPr txBox="1"/>
          <p:nvPr/>
        </p:nvSpPr>
        <p:spPr>
          <a:xfrm>
            <a:off x="19144347" y="11728236"/>
            <a:ext cx="4572001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Guillaume Tarsiguel</a:t>
            </a:r>
          </a:p>
        </p:txBody>
      </p:sp>
      <p:grpSp>
        <p:nvGrpSpPr>
          <p:cNvPr id="227" name="Grouper"/>
          <p:cNvGrpSpPr/>
          <p:nvPr/>
        </p:nvGrpSpPr>
        <p:grpSpPr>
          <a:xfrm>
            <a:off x="2655033" y="8212831"/>
            <a:ext cx="6725557" cy="3208416"/>
            <a:chOff x="0" y="0"/>
            <a:chExt cx="6725555" cy="3208414"/>
          </a:xfrm>
        </p:grpSpPr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240280" cy="320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60123" y="312814"/>
              <a:ext cx="2259981" cy="289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4287156" y="302538"/>
              <a:ext cx="2438400" cy="289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8" name="Shape 74"/>
          <p:cNvSpPr txBox="1"/>
          <p:nvPr/>
        </p:nvSpPr>
        <p:spPr>
          <a:xfrm>
            <a:off x="2740846" y="5649701"/>
            <a:ext cx="7061931" cy="211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50000"/>
              </a:lnSpc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t>Des profils complémentaires issues de parcours très différents.</a:t>
            </a:r>
          </a:p>
          <a:p>
            <a:pPr>
              <a:lnSpc>
                <a:spcPct val="150000"/>
              </a:lnSpc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ÉSERVATION"/>
          <p:cNvSpPr txBox="1"/>
          <p:nvPr/>
        </p:nvSpPr>
        <p:spPr>
          <a:xfrm>
            <a:off x="10997940" y="5843686"/>
            <a:ext cx="3384339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RÉSERVATION</a:t>
            </a:r>
          </a:p>
        </p:txBody>
      </p:sp>
      <p:sp>
        <p:nvSpPr>
          <p:cNvPr id="483" name="PRÉPARATION"/>
          <p:cNvSpPr txBox="1"/>
          <p:nvPr/>
        </p:nvSpPr>
        <p:spPr>
          <a:xfrm>
            <a:off x="10997940" y="6928022"/>
            <a:ext cx="357947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PRÉPARATION</a:t>
            </a:r>
          </a:p>
        </p:txBody>
      </p:sp>
      <p:sp>
        <p:nvSpPr>
          <p:cNvPr id="484" name="Cercle"/>
          <p:cNvSpPr/>
          <p:nvPr/>
        </p:nvSpPr>
        <p:spPr>
          <a:xfrm>
            <a:off x="10270140" y="4987925"/>
            <a:ext cx="190501" cy="190500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85" name="Cercle"/>
          <p:cNvSpPr/>
          <p:nvPr/>
        </p:nvSpPr>
        <p:spPr>
          <a:xfrm>
            <a:off x="10270140" y="607226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86" name="Cercle"/>
          <p:cNvSpPr/>
          <p:nvPr/>
        </p:nvSpPr>
        <p:spPr>
          <a:xfrm>
            <a:off x="10270140" y="7156595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87" name="Ligne"/>
          <p:cNvSpPr/>
          <p:nvPr/>
        </p:nvSpPr>
        <p:spPr>
          <a:xfrm flipV="1">
            <a:off x="10365390" y="4059400"/>
            <a:ext cx="1" cy="4216221"/>
          </a:xfrm>
          <a:prstGeom prst="line">
            <a:avLst/>
          </a:prstGeom>
          <a:ln w="38100">
            <a:solidFill>
              <a:srgbClr val="000000"/>
            </a:solidFill>
            <a:custDash>
              <a:ds d="600000" sp="6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8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sp>
        <p:nvSpPr>
          <p:cNvPr id="489" name="Shape 73"/>
          <p:cNvSpPr txBox="1"/>
          <p:nvPr/>
        </p:nvSpPr>
        <p:spPr>
          <a:xfrm>
            <a:off x="1979795" y="1752600"/>
            <a:ext cx="16686404" cy="145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 VOYAGE EN 6 ÉTAPES</a:t>
            </a:r>
          </a:p>
        </p:txBody>
      </p:sp>
      <p:pic>
        <p:nvPicPr>
          <p:cNvPr id="4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3890" y="8012357"/>
            <a:ext cx="1143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Inspiration &amp; RECHERCHE"/>
          <p:cNvSpPr txBox="1"/>
          <p:nvPr/>
        </p:nvSpPr>
        <p:spPr>
          <a:xfrm>
            <a:off x="10997940" y="4759351"/>
            <a:ext cx="6511966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Inspiration &amp; RECHERCHE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RÉSERVATION"/>
          <p:cNvSpPr txBox="1"/>
          <p:nvPr/>
        </p:nvSpPr>
        <p:spPr>
          <a:xfrm>
            <a:off x="10997940" y="5843686"/>
            <a:ext cx="3384339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RÉSERVATION</a:t>
            </a:r>
          </a:p>
        </p:txBody>
      </p:sp>
      <p:sp>
        <p:nvSpPr>
          <p:cNvPr id="494" name="DÉPART"/>
          <p:cNvSpPr txBox="1"/>
          <p:nvPr/>
        </p:nvSpPr>
        <p:spPr>
          <a:xfrm>
            <a:off x="10997940" y="8012357"/>
            <a:ext cx="1999848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DÉPART</a:t>
            </a:r>
          </a:p>
        </p:txBody>
      </p:sp>
      <p:sp>
        <p:nvSpPr>
          <p:cNvPr id="495" name="PRÉPARATION"/>
          <p:cNvSpPr txBox="1"/>
          <p:nvPr/>
        </p:nvSpPr>
        <p:spPr>
          <a:xfrm>
            <a:off x="10997940" y="6928022"/>
            <a:ext cx="357947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PRÉPARATION</a:t>
            </a:r>
          </a:p>
        </p:txBody>
      </p:sp>
      <p:sp>
        <p:nvSpPr>
          <p:cNvPr id="496" name="Cercle"/>
          <p:cNvSpPr/>
          <p:nvPr/>
        </p:nvSpPr>
        <p:spPr>
          <a:xfrm>
            <a:off x="10270140" y="4987925"/>
            <a:ext cx="190501" cy="190500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97" name="Cercle"/>
          <p:cNvSpPr/>
          <p:nvPr/>
        </p:nvSpPr>
        <p:spPr>
          <a:xfrm>
            <a:off x="10270140" y="607226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98" name="Cercle"/>
          <p:cNvSpPr/>
          <p:nvPr/>
        </p:nvSpPr>
        <p:spPr>
          <a:xfrm>
            <a:off x="10270140" y="7156595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99" name="Cercle"/>
          <p:cNvSpPr/>
          <p:nvPr/>
        </p:nvSpPr>
        <p:spPr>
          <a:xfrm>
            <a:off x="10270140" y="8240931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5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3890" y="9312566"/>
            <a:ext cx="1143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sp>
        <p:nvSpPr>
          <p:cNvPr id="502" name="Shape 73"/>
          <p:cNvSpPr txBox="1"/>
          <p:nvPr/>
        </p:nvSpPr>
        <p:spPr>
          <a:xfrm>
            <a:off x="1979795" y="1752600"/>
            <a:ext cx="16686404" cy="145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 VOYAGE EN 6 ÉTAPES</a:t>
            </a:r>
          </a:p>
        </p:txBody>
      </p:sp>
      <p:sp>
        <p:nvSpPr>
          <p:cNvPr id="503" name="Ligne"/>
          <p:cNvSpPr/>
          <p:nvPr/>
        </p:nvSpPr>
        <p:spPr>
          <a:xfrm flipV="1">
            <a:off x="10365390" y="4059400"/>
            <a:ext cx="1" cy="5597200"/>
          </a:xfrm>
          <a:prstGeom prst="line">
            <a:avLst/>
          </a:prstGeom>
          <a:ln w="38100">
            <a:solidFill>
              <a:srgbClr val="000000"/>
            </a:solidFill>
            <a:custDash>
              <a:ds d="600000" sp="6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4" name="Inspiration &amp; RECHERCHE"/>
          <p:cNvSpPr txBox="1"/>
          <p:nvPr/>
        </p:nvSpPr>
        <p:spPr>
          <a:xfrm>
            <a:off x="10997940" y="4759351"/>
            <a:ext cx="6511966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Inspiration &amp; RECHERCHE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RÉSERVATION"/>
          <p:cNvSpPr txBox="1"/>
          <p:nvPr/>
        </p:nvSpPr>
        <p:spPr>
          <a:xfrm>
            <a:off x="10997940" y="5843686"/>
            <a:ext cx="3384339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RÉSERVATION</a:t>
            </a:r>
          </a:p>
        </p:txBody>
      </p:sp>
      <p:sp>
        <p:nvSpPr>
          <p:cNvPr id="507" name="DÉPART"/>
          <p:cNvSpPr txBox="1"/>
          <p:nvPr/>
        </p:nvSpPr>
        <p:spPr>
          <a:xfrm>
            <a:off x="10997940" y="8012357"/>
            <a:ext cx="1999848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DÉPART</a:t>
            </a:r>
          </a:p>
        </p:txBody>
      </p:sp>
      <p:sp>
        <p:nvSpPr>
          <p:cNvPr id="508" name="PRÉPARATION"/>
          <p:cNvSpPr txBox="1"/>
          <p:nvPr/>
        </p:nvSpPr>
        <p:spPr>
          <a:xfrm>
            <a:off x="10997940" y="6928022"/>
            <a:ext cx="357947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PRÉPARATION</a:t>
            </a:r>
          </a:p>
        </p:txBody>
      </p:sp>
      <p:sp>
        <p:nvSpPr>
          <p:cNvPr id="509" name="SUR PLACE"/>
          <p:cNvSpPr txBox="1"/>
          <p:nvPr/>
        </p:nvSpPr>
        <p:spPr>
          <a:xfrm>
            <a:off x="10997940" y="9096692"/>
            <a:ext cx="2691979" cy="6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SUR PLACE</a:t>
            </a:r>
          </a:p>
        </p:txBody>
      </p:sp>
      <p:sp>
        <p:nvSpPr>
          <p:cNvPr id="510" name="Cercle"/>
          <p:cNvSpPr/>
          <p:nvPr/>
        </p:nvSpPr>
        <p:spPr>
          <a:xfrm>
            <a:off x="10270140" y="4987925"/>
            <a:ext cx="190501" cy="190500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11" name="Cercle"/>
          <p:cNvSpPr/>
          <p:nvPr/>
        </p:nvSpPr>
        <p:spPr>
          <a:xfrm>
            <a:off x="10270140" y="607226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12" name="Cercle"/>
          <p:cNvSpPr/>
          <p:nvPr/>
        </p:nvSpPr>
        <p:spPr>
          <a:xfrm>
            <a:off x="10270140" y="7156595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13" name="Cercle"/>
          <p:cNvSpPr/>
          <p:nvPr/>
        </p:nvSpPr>
        <p:spPr>
          <a:xfrm>
            <a:off x="10270140" y="8240931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14" name="Cercle"/>
          <p:cNvSpPr/>
          <p:nvPr/>
        </p:nvSpPr>
        <p:spPr>
          <a:xfrm>
            <a:off x="10270140" y="9325266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15" name="Ligne"/>
          <p:cNvSpPr/>
          <p:nvPr/>
        </p:nvSpPr>
        <p:spPr>
          <a:xfrm flipV="1">
            <a:off x="10365390" y="4059400"/>
            <a:ext cx="1" cy="7013495"/>
          </a:xfrm>
          <a:prstGeom prst="line">
            <a:avLst/>
          </a:prstGeom>
          <a:ln w="38100">
            <a:solidFill>
              <a:srgbClr val="000000"/>
            </a:solidFill>
            <a:custDash>
              <a:ds d="600000" sp="6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3890" y="9998367"/>
            <a:ext cx="1143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sp>
        <p:nvSpPr>
          <p:cNvPr id="518" name="Shape 73"/>
          <p:cNvSpPr txBox="1"/>
          <p:nvPr/>
        </p:nvSpPr>
        <p:spPr>
          <a:xfrm>
            <a:off x="1979795" y="1752600"/>
            <a:ext cx="16686404" cy="145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 VOYAGE EN 6 ÉTAPES</a:t>
            </a:r>
          </a:p>
        </p:txBody>
      </p:sp>
      <p:sp>
        <p:nvSpPr>
          <p:cNvPr id="519" name="Inspiration &amp; RECHERCHE"/>
          <p:cNvSpPr txBox="1"/>
          <p:nvPr/>
        </p:nvSpPr>
        <p:spPr>
          <a:xfrm>
            <a:off x="10997940" y="4759351"/>
            <a:ext cx="6511966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Inspiration &amp; RECHERCHE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ÉSERVATION"/>
          <p:cNvSpPr txBox="1"/>
          <p:nvPr/>
        </p:nvSpPr>
        <p:spPr>
          <a:xfrm>
            <a:off x="10997940" y="5843686"/>
            <a:ext cx="3384339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RÉSERVATION</a:t>
            </a:r>
          </a:p>
        </p:txBody>
      </p:sp>
      <p:sp>
        <p:nvSpPr>
          <p:cNvPr id="522" name="DÉPART"/>
          <p:cNvSpPr txBox="1"/>
          <p:nvPr/>
        </p:nvSpPr>
        <p:spPr>
          <a:xfrm>
            <a:off x="10997940" y="8012357"/>
            <a:ext cx="1999848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DÉPART</a:t>
            </a:r>
          </a:p>
        </p:txBody>
      </p:sp>
      <p:sp>
        <p:nvSpPr>
          <p:cNvPr id="523" name="PRÉPARATION"/>
          <p:cNvSpPr txBox="1"/>
          <p:nvPr/>
        </p:nvSpPr>
        <p:spPr>
          <a:xfrm>
            <a:off x="10997940" y="6928022"/>
            <a:ext cx="357947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PRÉPARATION</a:t>
            </a:r>
          </a:p>
        </p:txBody>
      </p:sp>
      <p:sp>
        <p:nvSpPr>
          <p:cNvPr id="524" name="SUR PLACE"/>
          <p:cNvSpPr txBox="1"/>
          <p:nvPr/>
        </p:nvSpPr>
        <p:spPr>
          <a:xfrm>
            <a:off x="10997940" y="9096692"/>
            <a:ext cx="2691979" cy="6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SUR PLACE</a:t>
            </a:r>
          </a:p>
        </p:txBody>
      </p:sp>
      <p:sp>
        <p:nvSpPr>
          <p:cNvPr id="525" name="Cercle"/>
          <p:cNvSpPr/>
          <p:nvPr/>
        </p:nvSpPr>
        <p:spPr>
          <a:xfrm>
            <a:off x="10270140" y="4987925"/>
            <a:ext cx="190501" cy="190500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26" name="Cercle"/>
          <p:cNvSpPr/>
          <p:nvPr/>
        </p:nvSpPr>
        <p:spPr>
          <a:xfrm>
            <a:off x="10270140" y="607226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27" name="Cercle"/>
          <p:cNvSpPr/>
          <p:nvPr/>
        </p:nvSpPr>
        <p:spPr>
          <a:xfrm>
            <a:off x="10270140" y="7156595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28" name="Cercle"/>
          <p:cNvSpPr/>
          <p:nvPr/>
        </p:nvSpPr>
        <p:spPr>
          <a:xfrm>
            <a:off x="10270140" y="8240931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29" name="Cercle"/>
          <p:cNvSpPr/>
          <p:nvPr/>
        </p:nvSpPr>
        <p:spPr>
          <a:xfrm>
            <a:off x="10270140" y="9325266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30" name="APRÈS"/>
          <p:cNvSpPr txBox="1"/>
          <p:nvPr/>
        </p:nvSpPr>
        <p:spPr>
          <a:xfrm>
            <a:off x="10997940" y="10011092"/>
            <a:ext cx="1676046" cy="6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APRÈS</a:t>
            </a:r>
          </a:p>
        </p:txBody>
      </p:sp>
      <p:sp>
        <p:nvSpPr>
          <p:cNvPr id="531" name="Cercle"/>
          <p:cNvSpPr/>
          <p:nvPr/>
        </p:nvSpPr>
        <p:spPr>
          <a:xfrm>
            <a:off x="10270140" y="10239666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32" name="Ligne"/>
          <p:cNvSpPr/>
          <p:nvPr/>
        </p:nvSpPr>
        <p:spPr>
          <a:xfrm flipV="1">
            <a:off x="10365390" y="4059400"/>
            <a:ext cx="1" cy="7642519"/>
          </a:xfrm>
          <a:prstGeom prst="line">
            <a:avLst/>
          </a:prstGeom>
          <a:ln w="38100">
            <a:solidFill>
              <a:srgbClr val="000000"/>
            </a:solidFill>
            <a:custDash>
              <a:ds d="600000" sp="6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5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3890" y="11141367"/>
            <a:ext cx="1143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sp>
        <p:nvSpPr>
          <p:cNvPr id="535" name="Shape 73"/>
          <p:cNvSpPr txBox="1"/>
          <p:nvPr/>
        </p:nvSpPr>
        <p:spPr>
          <a:xfrm>
            <a:off x="1979795" y="1752600"/>
            <a:ext cx="16686404" cy="145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 VOYAGE EN 6 ÉTAPES</a:t>
            </a:r>
          </a:p>
        </p:txBody>
      </p:sp>
      <p:sp>
        <p:nvSpPr>
          <p:cNvPr id="536" name="Inspiration &amp; RECHERCHE"/>
          <p:cNvSpPr txBox="1"/>
          <p:nvPr/>
        </p:nvSpPr>
        <p:spPr>
          <a:xfrm>
            <a:off x="10997940" y="4759351"/>
            <a:ext cx="6511966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Inspiration &amp; RECHERCHE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ÉSERVATION"/>
          <p:cNvSpPr txBox="1"/>
          <p:nvPr/>
        </p:nvSpPr>
        <p:spPr>
          <a:xfrm>
            <a:off x="1670254" y="6506247"/>
            <a:ext cx="338434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RÉSERVATION</a:t>
            </a:r>
          </a:p>
        </p:txBody>
      </p:sp>
      <p:sp>
        <p:nvSpPr>
          <p:cNvPr id="539" name="DÉPART"/>
          <p:cNvSpPr txBox="1"/>
          <p:nvPr/>
        </p:nvSpPr>
        <p:spPr>
          <a:xfrm>
            <a:off x="1670254" y="8606944"/>
            <a:ext cx="1999849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DÉPART</a:t>
            </a:r>
          </a:p>
        </p:txBody>
      </p:sp>
      <p:sp>
        <p:nvSpPr>
          <p:cNvPr id="540" name="PRÉPARATION"/>
          <p:cNvSpPr txBox="1"/>
          <p:nvPr/>
        </p:nvSpPr>
        <p:spPr>
          <a:xfrm>
            <a:off x="1670254" y="7556595"/>
            <a:ext cx="3579470" cy="6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PRÉPARATION</a:t>
            </a:r>
          </a:p>
        </p:txBody>
      </p:sp>
      <p:sp>
        <p:nvSpPr>
          <p:cNvPr id="541" name="SUR PLACE"/>
          <p:cNvSpPr txBox="1"/>
          <p:nvPr/>
        </p:nvSpPr>
        <p:spPr>
          <a:xfrm>
            <a:off x="1670254" y="9657292"/>
            <a:ext cx="269198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SUR PLACE</a:t>
            </a:r>
          </a:p>
        </p:txBody>
      </p:sp>
      <p:sp>
        <p:nvSpPr>
          <p:cNvPr id="542" name="Cercle"/>
          <p:cNvSpPr/>
          <p:nvPr/>
        </p:nvSpPr>
        <p:spPr>
          <a:xfrm>
            <a:off x="942455" y="5684472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43" name="Cercle"/>
          <p:cNvSpPr/>
          <p:nvPr/>
        </p:nvSpPr>
        <p:spPr>
          <a:xfrm>
            <a:off x="942455" y="6768808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44" name="Cercle"/>
          <p:cNvSpPr/>
          <p:nvPr/>
        </p:nvSpPr>
        <p:spPr>
          <a:xfrm>
            <a:off x="942455" y="7853143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45" name="Cercle"/>
          <p:cNvSpPr/>
          <p:nvPr/>
        </p:nvSpPr>
        <p:spPr>
          <a:xfrm>
            <a:off x="942455" y="8937479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46" name="Cercle"/>
          <p:cNvSpPr/>
          <p:nvPr/>
        </p:nvSpPr>
        <p:spPr>
          <a:xfrm>
            <a:off x="942455" y="10021814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47" name="APRÈS"/>
          <p:cNvSpPr txBox="1"/>
          <p:nvPr/>
        </p:nvSpPr>
        <p:spPr>
          <a:xfrm>
            <a:off x="1670254" y="10707640"/>
            <a:ext cx="1676047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APRÈS</a:t>
            </a:r>
          </a:p>
        </p:txBody>
      </p:sp>
      <p:sp>
        <p:nvSpPr>
          <p:cNvPr id="548" name="Cercle"/>
          <p:cNvSpPr/>
          <p:nvPr/>
        </p:nvSpPr>
        <p:spPr>
          <a:xfrm>
            <a:off x="942455" y="10936214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49" name="Ligne"/>
          <p:cNvSpPr/>
          <p:nvPr/>
        </p:nvSpPr>
        <p:spPr>
          <a:xfrm flipV="1">
            <a:off x="1037705" y="4755948"/>
            <a:ext cx="1" cy="7642519"/>
          </a:xfrm>
          <a:prstGeom prst="line">
            <a:avLst/>
          </a:prstGeom>
          <a:ln w="38100">
            <a:solidFill>
              <a:srgbClr val="000000"/>
            </a:solidFill>
            <a:custDash>
              <a:ds d="600000" sp="6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205" y="11837915"/>
            <a:ext cx="1143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sp>
        <p:nvSpPr>
          <p:cNvPr id="552" name="Shape 73"/>
          <p:cNvSpPr txBox="1"/>
          <p:nvPr/>
        </p:nvSpPr>
        <p:spPr>
          <a:xfrm>
            <a:off x="1979795" y="1752600"/>
            <a:ext cx="16686404" cy="145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 VOYAGE EN 6 ÉTAPES</a:t>
            </a:r>
          </a:p>
        </p:txBody>
      </p:sp>
      <p:sp>
        <p:nvSpPr>
          <p:cNvPr id="553" name="Inspiration &amp; RECHERCHE"/>
          <p:cNvSpPr txBox="1"/>
          <p:nvPr/>
        </p:nvSpPr>
        <p:spPr>
          <a:xfrm>
            <a:off x="1670254" y="5455899"/>
            <a:ext cx="6511967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Inspiration &amp; RECHERCHE</a:t>
            </a:r>
          </a:p>
        </p:txBody>
      </p:sp>
      <p:sp>
        <p:nvSpPr>
          <p:cNvPr id="554" name="« Ma recherche me donne envie de partir »"/>
          <p:cNvSpPr txBox="1"/>
          <p:nvPr/>
        </p:nvSpPr>
        <p:spPr>
          <a:xfrm>
            <a:off x="10802813" y="5341599"/>
            <a:ext cx="3789428" cy="876248"/>
          </a:xfrm>
          <a:prstGeom prst="rect">
            <a:avLst/>
          </a:prstGeom>
          <a:solidFill>
            <a:srgbClr val="FFFFFF"/>
          </a:solidFill>
          <a:ln w="12700">
            <a:solidFill>
              <a:srgbClr val="DEBF2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« Ma recherche me donne envie de partir »</a:t>
            </a:r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1341" y="5271722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#excitation"/>
          <p:cNvSpPr txBox="1"/>
          <p:nvPr/>
        </p:nvSpPr>
        <p:spPr>
          <a:xfrm>
            <a:off x="15397712" y="5543502"/>
            <a:ext cx="186944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547812">
              <a:defRPr sz="2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#excitation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Le voyage en 6 étapes"/>
          <p:cNvSpPr txBox="1"/>
          <p:nvPr/>
        </p:nvSpPr>
        <p:spPr>
          <a:xfrm>
            <a:off x="952003" y="657990"/>
            <a:ext cx="10777433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Le voyage en 6 étapes </a:t>
            </a:r>
          </a:p>
        </p:txBody>
      </p:sp>
      <p:sp>
        <p:nvSpPr>
          <p:cNvPr id="559" name="Ligne"/>
          <p:cNvSpPr/>
          <p:nvPr/>
        </p:nvSpPr>
        <p:spPr>
          <a:xfrm flipV="1">
            <a:off x="11410149" y="2387067"/>
            <a:ext cx="1" cy="2744168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60" name="Ligne"/>
          <p:cNvSpPr/>
          <p:nvPr/>
        </p:nvSpPr>
        <p:spPr>
          <a:xfrm>
            <a:off x="10717499" y="11692960"/>
            <a:ext cx="4364959" cy="1402409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61" name="MON VOYAGE"/>
          <p:cNvSpPr txBox="1"/>
          <p:nvPr/>
        </p:nvSpPr>
        <p:spPr>
          <a:xfrm>
            <a:off x="9502039" y="1820994"/>
            <a:ext cx="3816220" cy="571448"/>
          </a:xfrm>
          <a:prstGeom prst="rect">
            <a:avLst/>
          </a:prstGeom>
          <a:solidFill>
            <a:srgbClr val="FFFFFF"/>
          </a:solidFill>
          <a:ln w="38100">
            <a:solidFill>
              <a:srgbClr val="DEBF2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DEBF2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MON VOYAGE</a:t>
            </a:r>
          </a:p>
        </p:txBody>
      </p:sp>
      <p:sp>
        <p:nvSpPr>
          <p:cNvPr id="562" name="MES SOUVENIRS, MON EXPÉRIENCE"/>
          <p:cNvSpPr txBox="1"/>
          <p:nvPr/>
        </p:nvSpPr>
        <p:spPr>
          <a:xfrm>
            <a:off x="212918" y="6361733"/>
            <a:ext cx="3405609" cy="1003248"/>
          </a:xfrm>
          <a:prstGeom prst="rect">
            <a:avLst/>
          </a:prstGeom>
          <a:solidFill>
            <a:srgbClr val="FFFFFF"/>
          </a:solidFill>
          <a:ln w="38100">
            <a:solidFill>
              <a:srgbClr val="6523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6523A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MES SOUVENIRS, MON EXPÉRIENCE</a:t>
            </a:r>
          </a:p>
        </p:txBody>
      </p:sp>
      <p:sp>
        <p:nvSpPr>
          <p:cNvPr id="563" name="Ligne"/>
          <p:cNvSpPr/>
          <p:nvPr/>
        </p:nvSpPr>
        <p:spPr>
          <a:xfrm flipV="1">
            <a:off x="2197009" y="3644438"/>
            <a:ext cx="1586792" cy="2672949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64" name="Ligne"/>
          <p:cNvSpPr/>
          <p:nvPr/>
        </p:nvSpPr>
        <p:spPr>
          <a:xfrm flipV="1">
            <a:off x="2210021" y="4852149"/>
            <a:ext cx="2229336" cy="1461804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65" name="Cercle"/>
          <p:cNvSpPr/>
          <p:nvPr/>
        </p:nvSpPr>
        <p:spPr>
          <a:xfrm>
            <a:off x="9722712" y="5138559"/>
            <a:ext cx="3438882" cy="3438882"/>
          </a:xfrm>
          <a:prstGeom prst="ellips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66" name="Cercle"/>
          <p:cNvSpPr/>
          <p:nvPr/>
        </p:nvSpPr>
        <p:spPr>
          <a:xfrm>
            <a:off x="11296178" y="5012474"/>
            <a:ext cx="240045" cy="240045"/>
          </a:xfrm>
          <a:prstGeom prst="ellipse">
            <a:avLst/>
          </a:prstGeom>
          <a:solidFill>
            <a:srgbClr val="53585F"/>
          </a:solidFill>
          <a:ln w="127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67" name="Cercle"/>
          <p:cNvSpPr/>
          <p:nvPr/>
        </p:nvSpPr>
        <p:spPr>
          <a:xfrm>
            <a:off x="10440572" y="8215552"/>
            <a:ext cx="240045" cy="240044"/>
          </a:xfrm>
          <a:prstGeom prst="ellipse">
            <a:avLst/>
          </a:prstGeom>
          <a:solidFill>
            <a:srgbClr val="53585F"/>
          </a:solidFill>
          <a:ln w="127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68" name="Cercle"/>
          <p:cNvSpPr/>
          <p:nvPr/>
        </p:nvSpPr>
        <p:spPr>
          <a:xfrm>
            <a:off x="12595272" y="5556213"/>
            <a:ext cx="240045" cy="240045"/>
          </a:xfrm>
          <a:prstGeom prst="ellipse">
            <a:avLst/>
          </a:prstGeom>
          <a:solidFill>
            <a:srgbClr val="53585F"/>
          </a:solidFill>
          <a:ln w="127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69" name="Cercle"/>
          <p:cNvSpPr/>
          <p:nvPr/>
        </p:nvSpPr>
        <p:spPr>
          <a:xfrm>
            <a:off x="13026902" y="6737978"/>
            <a:ext cx="240045" cy="240045"/>
          </a:xfrm>
          <a:prstGeom prst="ellipse">
            <a:avLst/>
          </a:prstGeom>
          <a:solidFill>
            <a:srgbClr val="53585F"/>
          </a:solidFill>
          <a:ln w="127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70" name="Cercle"/>
          <p:cNvSpPr/>
          <p:nvPr/>
        </p:nvSpPr>
        <p:spPr>
          <a:xfrm>
            <a:off x="12325503" y="8110030"/>
            <a:ext cx="240045" cy="240045"/>
          </a:xfrm>
          <a:prstGeom prst="ellipse">
            <a:avLst/>
          </a:prstGeom>
          <a:solidFill>
            <a:srgbClr val="53585F"/>
          </a:solidFill>
          <a:ln w="127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71" name="Cercle"/>
          <p:cNvSpPr/>
          <p:nvPr/>
        </p:nvSpPr>
        <p:spPr>
          <a:xfrm>
            <a:off x="9701724" y="6078145"/>
            <a:ext cx="240045" cy="240045"/>
          </a:xfrm>
          <a:prstGeom prst="ellipse">
            <a:avLst/>
          </a:prstGeom>
          <a:solidFill>
            <a:srgbClr val="53585F"/>
          </a:solidFill>
          <a:ln w="127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72" name="RECHERCHE"/>
          <p:cNvSpPr txBox="1"/>
          <p:nvPr/>
        </p:nvSpPr>
        <p:spPr>
          <a:xfrm>
            <a:off x="10150406" y="4106195"/>
            <a:ext cx="2484656" cy="571449"/>
          </a:xfrm>
          <a:prstGeom prst="rect">
            <a:avLst/>
          </a:prstGeom>
          <a:solidFill>
            <a:srgbClr val="F3F4F5"/>
          </a:solidFill>
          <a:ln w="381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RECHERCHE</a:t>
            </a:r>
          </a:p>
        </p:txBody>
      </p:sp>
      <p:sp>
        <p:nvSpPr>
          <p:cNvPr id="573" name="RESERVATION"/>
          <p:cNvSpPr txBox="1"/>
          <p:nvPr/>
        </p:nvSpPr>
        <p:spPr>
          <a:xfrm>
            <a:off x="13145537" y="5390512"/>
            <a:ext cx="2484655" cy="571448"/>
          </a:xfrm>
          <a:prstGeom prst="rect">
            <a:avLst/>
          </a:prstGeom>
          <a:solidFill>
            <a:srgbClr val="F3F4F5"/>
          </a:solidFill>
          <a:ln w="381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RESERVATION </a:t>
            </a:r>
          </a:p>
        </p:txBody>
      </p:sp>
      <p:sp>
        <p:nvSpPr>
          <p:cNvPr id="574" name="PREPARATION"/>
          <p:cNvSpPr txBox="1"/>
          <p:nvPr/>
        </p:nvSpPr>
        <p:spPr>
          <a:xfrm>
            <a:off x="13671292" y="6572276"/>
            <a:ext cx="2644058" cy="571448"/>
          </a:xfrm>
          <a:prstGeom prst="rect">
            <a:avLst/>
          </a:prstGeom>
          <a:solidFill>
            <a:srgbClr val="F3F4F5"/>
          </a:solidFill>
          <a:ln w="381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PREPARATION </a:t>
            </a:r>
          </a:p>
        </p:txBody>
      </p:sp>
      <p:sp>
        <p:nvSpPr>
          <p:cNvPr id="575" name="SUR PLACE"/>
          <p:cNvSpPr txBox="1"/>
          <p:nvPr/>
        </p:nvSpPr>
        <p:spPr>
          <a:xfrm>
            <a:off x="9475968" y="8892292"/>
            <a:ext cx="2313754" cy="571449"/>
          </a:xfrm>
          <a:prstGeom prst="rect">
            <a:avLst/>
          </a:prstGeom>
          <a:solidFill>
            <a:srgbClr val="F3F4F5"/>
          </a:solidFill>
          <a:ln w="381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SUR PLACE </a:t>
            </a:r>
          </a:p>
        </p:txBody>
      </p:sp>
      <p:sp>
        <p:nvSpPr>
          <p:cNvPr id="576" name="POST-VOYAGE"/>
          <p:cNvSpPr txBox="1"/>
          <p:nvPr/>
        </p:nvSpPr>
        <p:spPr>
          <a:xfrm>
            <a:off x="6484482" y="5889553"/>
            <a:ext cx="2879825" cy="571448"/>
          </a:xfrm>
          <a:prstGeom prst="rect">
            <a:avLst/>
          </a:prstGeom>
          <a:solidFill>
            <a:srgbClr val="F3F4F5"/>
          </a:solidFill>
          <a:ln w="381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POST-VOYAGE</a:t>
            </a:r>
          </a:p>
        </p:txBody>
      </p:sp>
      <p:sp>
        <p:nvSpPr>
          <p:cNvPr id="577" name="Ligne"/>
          <p:cNvSpPr/>
          <p:nvPr/>
        </p:nvSpPr>
        <p:spPr>
          <a:xfrm flipV="1">
            <a:off x="11416200" y="4848990"/>
            <a:ext cx="1" cy="263845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78" name="Ligne"/>
          <p:cNvSpPr/>
          <p:nvPr/>
        </p:nvSpPr>
        <p:spPr>
          <a:xfrm>
            <a:off x="12715293" y="5665024"/>
            <a:ext cx="421957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79" name="Ligne"/>
          <p:cNvSpPr/>
          <p:nvPr/>
        </p:nvSpPr>
        <p:spPr>
          <a:xfrm>
            <a:off x="13237708" y="6858000"/>
            <a:ext cx="421957" cy="0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80" name="Ligne"/>
          <p:cNvSpPr/>
          <p:nvPr/>
        </p:nvSpPr>
        <p:spPr>
          <a:xfrm>
            <a:off x="12504316" y="8253683"/>
            <a:ext cx="791324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81" name="DEPART"/>
          <p:cNvSpPr txBox="1"/>
          <p:nvPr/>
        </p:nvSpPr>
        <p:spPr>
          <a:xfrm>
            <a:off x="13065835" y="7944328"/>
            <a:ext cx="1794003" cy="571448"/>
          </a:xfrm>
          <a:prstGeom prst="rect">
            <a:avLst/>
          </a:prstGeom>
          <a:solidFill>
            <a:srgbClr val="F3F4F5"/>
          </a:solidFill>
          <a:ln w="381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DEPART </a:t>
            </a:r>
          </a:p>
        </p:txBody>
      </p:sp>
      <p:sp>
        <p:nvSpPr>
          <p:cNvPr id="582" name="Ligne"/>
          <p:cNvSpPr/>
          <p:nvPr/>
        </p:nvSpPr>
        <p:spPr>
          <a:xfrm>
            <a:off x="9355462" y="6198167"/>
            <a:ext cx="421957" cy="1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83" name="Ligne"/>
          <p:cNvSpPr/>
          <p:nvPr/>
        </p:nvSpPr>
        <p:spPr>
          <a:xfrm>
            <a:off x="10547785" y="8335574"/>
            <a:ext cx="1" cy="576012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584" name="keyboard-right-arrow-button (1).png" descr="keyboard-right-arrow-button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252103">
            <a:off x="12056936" y="5145174"/>
            <a:ext cx="354103" cy="354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keyboard-right-arrow-button (1).png" descr="keyboard-right-arrow-button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4508833">
            <a:off x="12890159" y="6096158"/>
            <a:ext cx="354103" cy="35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keyboard-right-arrow-button (1).png" descr="keyboard-right-arrow-button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7150406">
            <a:off x="12796821" y="7430483"/>
            <a:ext cx="354103" cy="354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keyboard-right-arrow-button (1).png" descr="keyboard-right-arrow-button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069976">
            <a:off x="11429544" y="8394537"/>
            <a:ext cx="354103" cy="354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keyboard-right-arrow-button (1).png" descr="keyboard-right-arrow-button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4512690">
            <a:off x="9755184" y="7464202"/>
            <a:ext cx="354102" cy="354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keyboard-right-arrow-button (1).png" descr="keyboard-right-arrow-button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157620">
            <a:off x="10297777" y="5261669"/>
            <a:ext cx="354103" cy="354102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Ligne"/>
          <p:cNvSpPr/>
          <p:nvPr/>
        </p:nvSpPr>
        <p:spPr>
          <a:xfrm>
            <a:off x="18447669" y="6583182"/>
            <a:ext cx="1" cy="81435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91" name="Ligne"/>
          <p:cNvSpPr/>
          <p:nvPr/>
        </p:nvSpPr>
        <p:spPr>
          <a:xfrm>
            <a:off x="18299078" y="3744731"/>
            <a:ext cx="1" cy="2263312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92" name="Ligne"/>
          <p:cNvSpPr/>
          <p:nvPr/>
        </p:nvSpPr>
        <p:spPr>
          <a:xfrm>
            <a:off x="10582783" y="9466311"/>
            <a:ext cx="1" cy="2377312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93" name="Ligne"/>
          <p:cNvSpPr/>
          <p:nvPr/>
        </p:nvSpPr>
        <p:spPr>
          <a:xfrm>
            <a:off x="14294929" y="8312736"/>
            <a:ext cx="1396784" cy="4267580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94" name="Il y a beaucoup trop de choix"/>
          <p:cNvSpPr txBox="1"/>
          <p:nvPr/>
        </p:nvSpPr>
        <p:spPr>
          <a:xfrm>
            <a:off x="16704428" y="4049995"/>
            <a:ext cx="3486482" cy="393649"/>
          </a:xfrm>
          <a:prstGeom prst="rect">
            <a:avLst/>
          </a:prstGeom>
          <a:solidFill>
            <a:srgbClr val="FFFFFF"/>
          </a:solidFill>
          <a:ln w="12700">
            <a:solidFill>
              <a:srgbClr val="28AFB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Il y a beaucoup trop de choix</a:t>
            </a:r>
          </a:p>
        </p:txBody>
      </p:sp>
      <p:sp>
        <p:nvSpPr>
          <p:cNvPr id="595" name="C’est compliqué de tout comparé"/>
          <p:cNvSpPr txBox="1"/>
          <p:nvPr/>
        </p:nvSpPr>
        <p:spPr>
          <a:xfrm>
            <a:off x="16704428" y="3242879"/>
            <a:ext cx="3486482" cy="673048"/>
          </a:xfrm>
          <a:prstGeom prst="rect">
            <a:avLst/>
          </a:prstGeom>
          <a:solidFill>
            <a:srgbClr val="FFFFFF"/>
          </a:solidFill>
          <a:ln w="12700">
            <a:solidFill>
              <a:srgbClr val="28AFB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C’est compliqué de tout comparé</a:t>
            </a:r>
          </a:p>
        </p:txBody>
      </p:sp>
      <p:sp>
        <p:nvSpPr>
          <p:cNvPr id="596" name="Ligne"/>
          <p:cNvSpPr/>
          <p:nvPr/>
        </p:nvSpPr>
        <p:spPr>
          <a:xfrm>
            <a:off x="16309829" y="6857999"/>
            <a:ext cx="4466037" cy="264716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97" name="J’ai peur d’oublier des choses techniques (vaccins, préparations de papiers..)"/>
          <p:cNvSpPr txBox="1"/>
          <p:nvPr/>
        </p:nvSpPr>
        <p:spPr>
          <a:xfrm>
            <a:off x="16873748" y="6537465"/>
            <a:ext cx="3486482" cy="952448"/>
          </a:xfrm>
          <a:prstGeom prst="rect">
            <a:avLst/>
          </a:prstGeom>
          <a:solidFill>
            <a:srgbClr val="FFFFFF"/>
          </a:solidFill>
          <a:ln w="12700">
            <a:solidFill>
              <a:srgbClr val="44C19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J’ai peur d’oublier des choses techniques (vaccins, préparations de papiers..)</a:t>
            </a:r>
          </a:p>
        </p:txBody>
      </p:sp>
      <p:sp>
        <p:nvSpPr>
          <p:cNvPr id="598" name="Je me demande ce qu’il y a à faire sur place"/>
          <p:cNvSpPr txBox="1"/>
          <p:nvPr/>
        </p:nvSpPr>
        <p:spPr>
          <a:xfrm>
            <a:off x="16873748" y="7572158"/>
            <a:ext cx="3486482" cy="673048"/>
          </a:xfrm>
          <a:prstGeom prst="rect">
            <a:avLst/>
          </a:prstGeom>
          <a:solidFill>
            <a:srgbClr val="FFFFFF"/>
          </a:solidFill>
          <a:ln w="12700">
            <a:solidFill>
              <a:srgbClr val="44C19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Je me demande ce qu’il y a à faire sur place</a:t>
            </a:r>
          </a:p>
        </p:txBody>
      </p:sp>
      <p:sp>
        <p:nvSpPr>
          <p:cNvPr id="599" name="J’ai peur d’arriver en retard"/>
          <p:cNvSpPr txBox="1"/>
          <p:nvPr/>
        </p:nvSpPr>
        <p:spPr>
          <a:xfrm>
            <a:off x="13478268" y="8937938"/>
            <a:ext cx="3486482" cy="393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B893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J’ai peur d’arriver en retard</a:t>
            </a:r>
          </a:p>
        </p:txBody>
      </p:sp>
      <p:sp>
        <p:nvSpPr>
          <p:cNvPr id="600" name="Je ne sais pas comment gérer ma valise (ça change tellement en fonction des compagnies)"/>
          <p:cNvSpPr txBox="1"/>
          <p:nvPr/>
        </p:nvSpPr>
        <p:spPr>
          <a:xfrm>
            <a:off x="13478268" y="9523016"/>
            <a:ext cx="3486482" cy="1231848"/>
          </a:xfrm>
          <a:prstGeom prst="rect">
            <a:avLst/>
          </a:prstGeom>
          <a:solidFill>
            <a:srgbClr val="FFFFFF"/>
          </a:solidFill>
          <a:ln w="12700">
            <a:solidFill>
              <a:srgbClr val="DB893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Je ne sais pas comment gérer ma valise (ça change tellement en fonction des compagnies)</a:t>
            </a:r>
          </a:p>
        </p:txBody>
      </p:sp>
      <p:sp>
        <p:nvSpPr>
          <p:cNvPr id="601" name="J’ai peur d’oublier des documents (passeports,visa…)"/>
          <p:cNvSpPr txBox="1"/>
          <p:nvPr/>
        </p:nvSpPr>
        <p:spPr>
          <a:xfrm>
            <a:off x="13478268" y="10905094"/>
            <a:ext cx="3486482" cy="952448"/>
          </a:xfrm>
          <a:prstGeom prst="rect">
            <a:avLst/>
          </a:prstGeom>
          <a:solidFill>
            <a:srgbClr val="FFFFFF"/>
          </a:solidFill>
          <a:ln w="12700">
            <a:solidFill>
              <a:srgbClr val="DB893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J’ai peur d’oublier des documents (passeports,visa…)</a:t>
            </a:r>
          </a:p>
        </p:txBody>
      </p:sp>
      <p:sp>
        <p:nvSpPr>
          <p:cNvPr id="602" name="J’essaie de trouver des repères"/>
          <p:cNvSpPr txBox="1"/>
          <p:nvPr/>
        </p:nvSpPr>
        <p:spPr>
          <a:xfrm>
            <a:off x="8557951" y="10007028"/>
            <a:ext cx="3860049" cy="393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B893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J’essaie de trouver des repères</a:t>
            </a:r>
          </a:p>
        </p:txBody>
      </p:sp>
      <p:sp>
        <p:nvSpPr>
          <p:cNvPr id="603" name="Je contacte mon entourage"/>
          <p:cNvSpPr txBox="1"/>
          <p:nvPr/>
        </p:nvSpPr>
        <p:spPr>
          <a:xfrm>
            <a:off x="8557951" y="11468917"/>
            <a:ext cx="3860049" cy="393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B893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Je contacte mon entourage</a:t>
            </a:r>
          </a:p>
        </p:txBody>
      </p:sp>
      <p:sp>
        <p:nvSpPr>
          <p:cNvPr id="604" name="Ligne"/>
          <p:cNvSpPr/>
          <p:nvPr/>
        </p:nvSpPr>
        <p:spPr>
          <a:xfrm flipH="1" flipV="1">
            <a:off x="2527741" y="7465925"/>
            <a:ext cx="7170831" cy="1409179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05" name="Je veux partager mes photos"/>
          <p:cNvSpPr txBox="1"/>
          <p:nvPr/>
        </p:nvSpPr>
        <p:spPr>
          <a:xfrm>
            <a:off x="4935637" y="8206423"/>
            <a:ext cx="3860049" cy="393648"/>
          </a:xfrm>
          <a:prstGeom prst="rect">
            <a:avLst/>
          </a:prstGeom>
          <a:solidFill>
            <a:srgbClr val="FFFFFF"/>
          </a:solidFill>
          <a:ln w="12700">
            <a:solidFill>
              <a:srgbClr val="6523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Je veux partager mes photos</a:t>
            </a:r>
          </a:p>
        </p:txBody>
      </p:sp>
      <p:sp>
        <p:nvSpPr>
          <p:cNvPr id="606" name="Ligne"/>
          <p:cNvSpPr/>
          <p:nvPr/>
        </p:nvSpPr>
        <p:spPr>
          <a:xfrm flipH="1" flipV="1">
            <a:off x="3948608" y="3150054"/>
            <a:ext cx="4784223" cy="2710904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07" name="Partage de mes photos sur les réseaux sociaux"/>
          <p:cNvSpPr txBox="1"/>
          <p:nvPr/>
        </p:nvSpPr>
        <p:spPr>
          <a:xfrm>
            <a:off x="3784224" y="3192703"/>
            <a:ext cx="3860049" cy="673048"/>
          </a:xfrm>
          <a:prstGeom prst="rect">
            <a:avLst/>
          </a:prstGeom>
          <a:solidFill>
            <a:srgbClr val="FFFFFF"/>
          </a:solidFill>
          <a:ln w="12700">
            <a:solidFill>
              <a:srgbClr val="6523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Partage de mes photos sur les réseaux sociaux</a:t>
            </a:r>
          </a:p>
        </p:txBody>
      </p:sp>
      <p:sp>
        <p:nvSpPr>
          <p:cNvPr id="608" name="Je donne mon avis sur mon expérience"/>
          <p:cNvSpPr txBox="1"/>
          <p:nvPr/>
        </p:nvSpPr>
        <p:spPr>
          <a:xfrm>
            <a:off x="4410695" y="4418295"/>
            <a:ext cx="3860049" cy="673048"/>
          </a:xfrm>
          <a:prstGeom prst="rect">
            <a:avLst/>
          </a:prstGeom>
          <a:solidFill>
            <a:srgbClr val="FFFFFF"/>
          </a:solidFill>
          <a:ln w="12700">
            <a:solidFill>
              <a:srgbClr val="6523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Je donne mon avis sur mon expérience</a:t>
            </a:r>
          </a:p>
        </p:txBody>
      </p:sp>
      <p:sp>
        <p:nvSpPr>
          <p:cNvPr id="609" name="STRESS &amp; ANXIÉTÉ"/>
          <p:cNvSpPr txBox="1"/>
          <p:nvPr/>
        </p:nvSpPr>
        <p:spPr>
          <a:xfrm>
            <a:off x="14830854" y="12783869"/>
            <a:ext cx="3405609" cy="571448"/>
          </a:xfrm>
          <a:prstGeom prst="rect">
            <a:avLst/>
          </a:prstGeom>
          <a:solidFill>
            <a:srgbClr val="FFFFFF"/>
          </a:solidFill>
          <a:ln w="38100">
            <a:solidFill>
              <a:srgbClr val="DB893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DB893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STRESS &amp; ANXIÉTÉ</a:t>
            </a:r>
          </a:p>
        </p:txBody>
      </p:sp>
      <p:sp>
        <p:nvSpPr>
          <p:cNvPr id="610" name="Ligne"/>
          <p:cNvSpPr/>
          <p:nvPr/>
        </p:nvSpPr>
        <p:spPr>
          <a:xfrm flipV="1">
            <a:off x="15640734" y="5479073"/>
            <a:ext cx="5613870" cy="207956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11" name="ACHAT SIMPLIFIÉ"/>
          <p:cNvSpPr txBox="1"/>
          <p:nvPr/>
        </p:nvSpPr>
        <p:spPr>
          <a:xfrm>
            <a:off x="20779564" y="5152511"/>
            <a:ext cx="3189793" cy="571448"/>
          </a:xfrm>
          <a:prstGeom prst="rect">
            <a:avLst/>
          </a:prstGeom>
          <a:solidFill>
            <a:srgbClr val="FFFFFF"/>
          </a:solidFill>
          <a:ln w="38100">
            <a:solidFill>
              <a:srgbClr val="28AFB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28AFB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ACHAT SIMPLIFIÉ</a:t>
            </a:r>
          </a:p>
        </p:txBody>
      </p:sp>
      <p:sp>
        <p:nvSpPr>
          <p:cNvPr id="612" name="Je ne veux pas raté les bons plans"/>
          <p:cNvSpPr txBox="1"/>
          <p:nvPr/>
        </p:nvSpPr>
        <p:spPr>
          <a:xfrm>
            <a:off x="16704428" y="5339712"/>
            <a:ext cx="3486482" cy="673048"/>
          </a:xfrm>
          <a:prstGeom prst="rect">
            <a:avLst/>
          </a:prstGeom>
          <a:solidFill>
            <a:srgbClr val="FFFFFF"/>
          </a:solidFill>
          <a:ln w="12700">
            <a:solidFill>
              <a:srgbClr val="28AFB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Je ne veux pas raté les bons plans</a:t>
            </a:r>
          </a:p>
        </p:txBody>
      </p:sp>
      <p:sp>
        <p:nvSpPr>
          <p:cNvPr id="613" name="CAMPAGON"/>
          <p:cNvSpPr txBox="1"/>
          <p:nvPr/>
        </p:nvSpPr>
        <p:spPr>
          <a:xfrm>
            <a:off x="20671656" y="7461915"/>
            <a:ext cx="3405608" cy="571448"/>
          </a:xfrm>
          <a:prstGeom prst="rect">
            <a:avLst/>
          </a:prstGeom>
          <a:solidFill>
            <a:srgbClr val="FFFFFF"/>
          </a:solidFill>
          <a:ln w="38100">
            <a:solidFill>
              <a:srgbClr val="44C19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44C1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CAMPAGON</a:t>
            </a:r>
          </a:p>
        </p:txBody>
      </p:sp>
      <p:sp>
        <p:nvSpPr>
          <p:cNvPr id="614" name="Je me demande comment je vais pourvoir me déplacer"/>
          <p:cNvSpPr txBox="1"/>
          <p:nvPr/>
        </p:nvSpPr>
        <p:spPr>
          <a:xfrm>
            <a:off x="8544804" y="10668123"/>
            <a:ext cx="3860049" cy="673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B893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Je me demande comment je vais pourvoir me déplacer</a:t>
            </a:r>
          </a:p>
        </p:txBody>
      </p:sp>
      <p:sp>
        <p:nvSpPr>
          <p:cNvPr id="615" name="Excitation"/>
          <p:cNvSpPr txBox="1"/>
          <p:nvPr/>
        </p:nvSpPr>
        <p:spPr>
          <a:xfrm>
            <a:off x="10017917" y="3420240"/>
            <a:ext cx="2848473" cy="393649"/>
          </a:xfrm>
          <a:prstGeom prst="rect">
            <a:avLst/>
          </a:prstGeom>
          <a:solidFill>
            <a:srgbClr val="FFFFFF"/>
          </a:solidFill>
          <a:ln w="12700">
            <a:solidFill>
              <a:srgbClr val="DEBF2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Excitation</a:t>
            </a:r>
          </a:p>
        </p:txBody>
      </p:sp>
      <p:sp>
        <p:nvSpPr>
          <p:cNvPr id="616" name="Je dois faire attention à mon budget"/>
          <p:cNvSpPr txBox="1"/>
          <p:nvPr/>
        </p:nvSpPr>
        <p:spPr>
          <a:xfrm>
            <a:off x="16704428" y="4545295"/>
            <a:ext cx="3486482" cy="673048"/>
          </a:xfrm>
          <a:prstGeom prst="rect">
            <a:avLst/>
          </a:prstGeom>
          <a:solidFill>
            <a:srgbClr val="FFFFFF"/>
          </a:solidFill>
          <a:ln w="12700">
            <a:solidFill>
              <a:srgbClr val="28AFB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Je dois faire attention à mon budget</a:t>
            </a:r>
          </a:p>
        </p:txBody>
      </p:sp>
      <p:sp>
        <p:nvSpPr>
          <p:cNvPr id="617" name="Ligne"/>
          <p:cNvSpPr/>
          <p:nvPr/>
        </p:nvSpPr>
        <p:spPr>
          <a:xfrm flipH="1">
            <a:off x="3979846" y="8962423"/>
            <a:ext cx="5771631" cy="3594889"/>
          </a:xfrm>
          <a:prstGeom prst="line">
            <a:avLst/>
          </a:prstGeom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18" name="J’aimerai avoir accès à des services et des informations qui rendent mon voyage unique"/>
          <p:cNvSpPr txBox="1"/>
          <p:nvPr/>
        </p:nvSpPr>
        <p:spPr>
          <a:xfrm>
            <a:off x="3637633" y="10332793"/>
            <a:ext cx="3860050" cy="952448"/>
          </a:xfrm>
          <a:prstGeom prst="rect">
            <a:avLst/>
          </a:prstGeom>
          <a:solidFill>
            <a:srgbClr val="FFFFFF"/>
          </a:solidFill>
          <a:ln w="12700">
            <a:solidFill>
              <a:srgbClr val="F7274B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J’aimerai avoir accès à des services et des informations qui rendent mon voyage unique</a:t>
            </a:r>
          </a:p>
        </p:txBody>
      </p:sp>
      <p:sp>
        <p:nvSpPr>
          <p:cNvPr id="619" name="EXPÉRIENCE UNIQUE"/>
          <p:cNvSpPr txBox="1"/>
          <p:nvPr/>
        </p:nvSpPr>
        <p:spPr>
          <a:xfrm>
            <a:off x="1407364" y="12336830"/>
            <a:ext cx="3834650" cy="571448"/>
          </a:xfrm>
          <a:prstGeom prst="rect">
            <a:avLst/>
          </a:prstGeom>
          <a:solidFill>
            <a:srgbClr val="FFFFFF"/>
          </a:solidFill>
          <a:ln w="38100">
            <a:solidFill>
              <a:srgbClr val="F7274B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sz="2800">
                <a:solidFill>
                  <a:srgbClr val="F7274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EXPÉRIENCE UNIQUE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pic>
        <p:nvPicPr>
          <p:cNvPr id="622" name="EXPERRIENCE MAPBis (2).pdf" descr="EXPERRIENCE MAPBis (2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17" y="2118163"/>
            <a:ext cx="23992554" cy="1062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sp>
        <p:nvSpPr>
          <p:cNvPr id="625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ANNA</a:t>
            </a:r>
          </a:p>
        </p:txBody>
      </p:sp>
      <p:pic>
        <p:nvPicPr>
          <p:cNvPr id="626" name="25590524_1689806987706529_1053959075_o.jpg" descr="25590524_1689806987706529_1053959075_o.jpg"/>
          <p:cNvPicPr>
            <a:picLocks noChangeAspect="1"/>
          </p:cNvPicPr>
          <p:nvPr/>
        </p:nvPicPr>
        <p:blipFill>
          <a:blip r:embed="rId2">
            <a:extLst/>
          </a:blip>
          <a:srcRect l="0" t="16674" r="0" b="16672"/>
          <a:stretch>
            <a:fillRect/>
          </a:stretch>
        </p:blipFill>
        <p:spPr>
          <a:xfrm>
            <a:off x="19331847" y="200791"/>
            <a:ext cx="4355188" cy="4355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fill="norm" stroke="1" extrusionOk="0">
                <a:moveTo>
                  <a:pt x="10800" y="0"/>
                </a:moveTo>
                <a:cubicBezTo>
                  <a:pt x="8036" y="0"/>
                  <a:pt x="5272" y="1005"/>
                  <a:pt x="3163" y="3016"/>
                </a:cubicBezTo>
                <a:cubicBezTo>
                  <a:pt x="1054" y="5026"/>
                  <a:pt x="0" y="7662"/>
                  <a:pt x="0" y="10297"/>
                </a:cubicBezTo>
                <a:cubicBezTo>
                  <a:pt x="0" y="12933"/>
                  <a:pt x="1054" y="15568"/>
                  <a:pt x="3163" y="17579"/>
                </a:cubicBezTo>
                <a:cubicBezTo>
                  <a:pt x="7381" y="21600"/>
                  <a:pt x="14219" y="21600"/>
                  <a:pt x="18437" y="17579"/>
                </a:cubicBezTo>
                <a:cubicBezTo>
                  <a:pt x="20546" y="15568"/>
                  <a:pt x="21600" y="12933"/>
                  <a:pt x="21600" y="10297"/>
                </a:cubicBezTo>
                <a:cubicBezTo>
                  <a:pt x="21600" y="7662"/>
                  <a:pt x="20546" y="5026"/>
                  <a:pt x="18437" y="3016"/>
                </a:cubicBezTo>
                <a:cubicBezTo>
                  <a:pt x="16328" y="1005"/>
                  <a:pt x="13564" y="0"/>
                  <a:pt x="10800" y="0"/>
                </a:cubicBezTo>
                <a:close/>
              </a:path>
            </a:pathLst>
          </a:custGeom>
          <a:ln w="139700">
            <a:solidFill>
              <a:srgbClr val="FFFFFF"/>
            </a:solidFill>
            <a:miter lim="400000"/>
          </a:ln>
        </p:spPr>
      </p:pic>
      <p:sp>
        <p:nvSpPr>
          <p:cNvPr id="627" name="RÉSERVATION"/>
          <p:cNvSpPr txBox="1"/>
          <p:nvPr/>
        </p:nvSpPr>
        <p:spPr>
          <a:xfrm>
            <a:off x="12888031" y="9959313"/>
            <a:ext cx="1999849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RÉSERVATION</a:t>
            </a:r>
          </a:p>
        </p:txBody>
      </p:sp>
      <p:sp>
        <p:nvSpPr>
          <p:cNvPr id="628" name="RECHERCHE"/>
          <p:cNvSpPr txBox="1"/>
          <p:nvPr/>
        </p:nvSpPr>
        <p:spPr>
          <a:xfrm>
            <a:off x="9217114" y="9959313"/>
            <a:ext cx="1761693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RECHERCHE</a:t>
            </a:r>
          </a:p>
        </p:txBody>
      </p:sp>
      <p:sp>
        <p:nvSpPr>
          <p:cNvPr id="629" name="DÉPART"/>
          <p:cNvSpPr txBox="1"/>
          <p:nvPr/>
        </p:nvSpPr>
        <p:spPr>
          <a:xfrm>
            <a:off x="18120607" y="9959313"/>
            <a:ext cx="1221674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DÉPART</a:t>
            </a:r>
          </a:p>
        </p:txBody>
      </p:sp>
      <p:sp>
        <p:nvSpPr>
          <p:cNvPr id="630" name="PRÉPARATION"/>
          <p:cNvSpPr txBox="1"/>
          <p:nvPr/>
        </p:nvSpPr>
        <p:spPr>
          <a:xfrm>
            <a:off x="15353027" y="9959313"/>
            <a:ext cx="1999848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PRÉPARATION</a:t>
            </a:r>
          </a:p>
        </p:txBody>
      </p:sp>
      <p:sp>
        <p:nvSpPr>
          <p:cNvPr id="631" name="SUR PLACE"/>
          <p:cNvSpPr txBox="1"/>
          <p:nvPr/>
        </p:nvSpPr>
        <p:spPr>
          <a:xfrm>
            <a:off x="19813327" y="9959313"/>
            <a:ext cx="1644413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SUR PLACE</a:t>
            </a:r>
          </a:p>
        </p:txBody>
      </p:sp>
      <p:sp>
        <p:nvSpPr>
          <p:cNvPr id="632" name="Inspiration"/>
          <p:cNvSpPr txBox="1"/>
          <p:nvPr/>
        </p:nvSpPr>
        <p:spPr>
          <a:xfrm>
            <a:off x="4797721" y="9959313"/>
            <a:ext cx="3136930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Inspiration</a:t>
            </a:r>
          </a:p>
        </p:txBody>
      </p:sp>
      <p:pic>
        <p:nvPicPr>
          <p:cNvPr id="633" name="26610566_1705481296139098_956569084_o.png" descr="26610566_1705481296139098_956569084_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5690" y="5254292"/>
            <a:ext cx="19075401" cy="4838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9" name="Grouper"/>
          <p:cNvGrpSpPr/>
          <p:nvPr/>
        </p:nvGrpSpPr>
        <p:grpSpPr>
          <a:xfrm>
            <a:off x="4028962" y="7890394"/>
            <a:ext cx="13042473" cy="1036810"/>
            <a:chOff x="0" y="0"/>
            <a:chExt cx="13042471" cy="1036808"/>
          </a:xfrm>
        </p:grpSpPr>
        <p:pic>
          <p:nvPicPr>
            <p:cNvPr id="63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 rot="16200000">
              <a:off x="7306041" y="7432"/>
              <a:ext cx="800623" cy="811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12241849" y="225651"/>
              <a:ext cx="800623" cy="811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162151"/>
              <a:ext cx="800622" cy="811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 rot="16200000">
              <a:off x="6137641" y="-5268"/>
              <a:ext cx="800623" cy="811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11098849" y="98651"/>
              <a:ext cx="800623" cy="811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4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8265" y="4633720"/>
            <a:ext cx="1016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8265" y="8374923"/>
            <a:ext cx="1016001" cy="10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pic>
        <p:nvPicPr>
          <p:cNvPr id="644" name="EXPERRIENCE MAPBis1 (1).pdf" descr="EXPERRIENCE MAPBis1 (1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4562" y="2370748"/>
            <a:ext cx="24371301" cy="10548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pic>
        <p:nvPicPr>
          <p:cNvPr id="647" name="25590154_1689807471039814_1588251135_o.jpg" descr="25590154_1689807471039814_1588251135_o.jpg"/>
          <p:cNvPicPr>
            <a:picLocks noChangeAspect="1"/>
          </p:cNvPicPr>
          <p:nvPr/>
        </p:nvPicPr>
        <p:blipFill>
          <a:blip r:embed="rId2">
            <a:extLst/>
          </a:blip>
          <a:srcRect l="16677" t="0" r="16677" b="0"/>
          <a:stretch>
            <a:fillRect/>
          </a:stretch>
        </p:blipFill>
        <p:spPr>
          <a:xfrm>
            <a:off x="19427550" y="62392"/>
            <a:ext cx="4163627" cy="4164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21" y="21600"/>
                  <a:pt x="9839" y="21600"/>
                </a:cubicBezTo>
                <a:cubicBezTo>
                  <a:pt x="12357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48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CARL</a:t>
            </a:r>
          </a:p>
        </p:txBody>
      </p:sp>
      <p:pic>
        <p:nvPicPr>
          <p:cNvPr id="6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8265" y="4633720"/>
            <a:ext cx="1016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8265" y="8374923"/>
            <a:ext cx="1016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26613591_1705467152807179_826538976_o.png" descr="26613591_1705467152807179_826538976_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94230" y="5266888"/>
            <a:ext cx="18707101" cy="4699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RÉSERVATION"/>
          <p:cNvSpPr txBox="1"/>
          <p:nvPr/>
        </p:nvSpPr>
        <p:spPr>
          <a:xfrm>
            <a:off x="12888031" y="9959314"/>
            <a:ext cx="1999849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RÉSERVATION</a:t>
            </a:r>
          </a:p>
        </p:txBody>
      </p:sp>
      <p:sp>
        <p:nvSpPr>
          <p:cNvPr id="653" name="RECHERCHE"/>
          <p:cNvSpPr txBox="1"/>
          <p:nvPr/>
        </p:nvSpPr>
        <p:spPr>
          <a:xfrm>
            <a:off x="9217114" y="9959314"/>
            <a:ext cx="1761693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RECHERCHE</a:t>
            </a:r>
          </a:p>
        </p:txBody>
      </p:sp>
      <p:sp>
        <p:nvSpPr>
          <p:cNvPr id="654" name="DÉPART"/>
          <p:cNvSpPr txBox="1"/>
          <p:nvPr/>
        </p:nvSpPr>
        <p:spPr>
          <a:xfrm>
            <a:off x="18120607" y="9959314"/>
            <a:ext cx="1221675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DÉPART</a:t>
            </a:r>
          </a:p>
        </p:txBody>
      </p:sp>
      <p:sp>
        <p:nvSpPr>
          <p:cNvPr id="655" name="PRÉPARATION"/>
          <p:cNvSpPr txBox="1"/>
          <p:nvPr/>
        </p:nvSpPr>
        <p:spPr>
          <a:xfrm>
            <a:off x="15353027" y="9959314"/>
            <a:ext cx="1999848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PRÉPARATION</a:t>
            </a:r>
          </a:p>
        </p:txBody>
      </p:sp>
      <p:sp>
        <p:nvSpPr>
          <p:cNvPr id="656" name="SUR PLACE"/>
          <p:cNvSpPr txBox="1"/>
          <p:nvPr/>
        </p:nvSpPr>
        <p:spPr>
          <a:xfrm>
            <a:off x="19813326" y="9959314"/>
            <a:ext cx="1644414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SUR PLACE</a:t>
            </a:r>
          </a:p>
        </p:txBody>
      </p:sp>
      <p:sp>
        <p:nvSpPr>
          <p:cNvPr id="657" name="Inspiration"/>
          <p:cNvSpPr txBox="1"/>
          <p:nvPr/>
        </p:nvSpPr>
        <p:spPr>
          <a:xfrm>
            <a:off x="4797721" y="9959314"/>
            <a:ext cx="3136930" cy="40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2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Inspiration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 rot="16200000">
            <a:off x="10609103" y="7718781"/>
            <a:ext cx="800623" cy="811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16702358" y="8211177"/>
            <a:ext cx="800623" cy="811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15508558" y="7830177"/>
            <a:ext cx="800623" cy="811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igne"/>
          <p:cNvSpPr/>
          <p:nvPr/>
        </p:nvSpPr>
        <p:spPr>
          <a:xfrm>
            <a:off x="15609286" y="-698418"/>
            <a:ext cx="336661" cy="336661"/>
          </a:xfrm>
          <a:prstGeom prst="line">
            <a:avLst/>
          </a:prstGeom>
          <a:ln w="63500">
            <a:solidFill>
              <a:srgbClr val="44C19F"/>
            </a:solidFill>
            <a:prstDash val="sysDot"/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1" name="Ligne"/>
          <p:cNvSpPr/>
          <p:nvPr/>
        </p:nvSpPr>
        <p:spPr>
          <a:xfrm>
            <a:off x="13723554" y="18283613"/>
            <a:ext cx="5501314" cy="1819005"/>
          </a:xfrm>
          <a:prstGeom prst="line">
            <a:avLst/>
          </a:prstGeom>
          <a:ln w="63500">
            <a:solidFill>
              <a:srgbClr val="44C19F"/>
            </a:solidFill>
            <a:prstDash val="sysDot"/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2" name="PARTIE 1"/>
          <p:cNvSpPr txBox="1"/>
          <p:nvPr/>
        </p:nvSpPr>
        <p:spPr>
          <a:xfrm>
            <a:off x="2976013" y="4870437"/>
            <a:ext cx="3199678" cy="9397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defTabSz="1547812">
              <a:defRPr b="1"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PARTIE 1 </a:t>
            </a:r>
          </a:p>
        </p:txBody>
      </p:sp>
      <p:sp>
        <p:nvSpPr>
          <p:cNvPr id="233" name="DÉCOUVERTE / P."/>
          <p:cNvSpPr txBox="1"/>
          <p:nvPr/>
        </p:nvSpPr>
        <p:spPr>
          <a:xfrm>
            <a:off x="6681093" y="4914887"/>
            <a:ext cx="5210123" cy="850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1547812">
              <a:defRPr b="1" sz="4800">
                <a:solidFill>
                  <a:srgbClr val="44C1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solidFill>
                  <a:srgbClr val="000000"/>
                </a:solidFill>
              </a:rPr>
              <a:t>DÉCOUVERTE</a:t>
            </a:r>
            <a:r>
              <a:rPr cap="all"/>
              <a:t> </a:t>
            </a:r>
            <a:r>
              <a:rPr>
                <a:solidFill>
                  <a:srgbClr val="DEBF1F"/>
                </a:solidFill>
              </a:rPr>
              <a:t>/ P. </a:t>
            </a:r>
          </a:p>
        </p:txBody>
      </p:sp>
      <p:sp>
        <p:nvSpPr>
          <p:cNvPr id="234" name="PARTIE 2"/>
          <p:cNvSpPr txBox="1"/>
          <p:nvPr/>
        </p:nvSpPr>
        <p:spPr>
          <a:xfrm>
            <a:off x="2936558" y="6277773"/>
            <a:ext cx="3199679" cy="9397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defTabSz="1547812">
              <a:defRPr b="1"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PARTIE 2 </a:t>
            </a:r>
          </a:p>
        </p:txBody>
      </p:sp>
      <p:sp>
        <p:nvSpPr>
          <p:cNvPr id="235" name="RECHERCHE UTILISATEUR / P.XX"/>
          <p:cNvSpPr txBox="1"/>
          <p:nvPr/>
        </p:nvSpPr>
        <p:spPr>
          <a:xfrm>
            <a:off x="6681093" y="6302014"/>
            <a:ext cx="9196633" cy="850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1547812">
              <a:defRPr b="1" sz="4800">
                <a:solidFill>
                  <a:srgbClr val="44C1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solidFill>
                  <a:srgbClr val="000000"/>
                </a:solidFill>
              </a:rPr>
              <a:t>RECHERCHE UTILISATEUR</a:t>
            </a:r>
            <a:r>
              <a:t> </a:t>
            </a:r>
            <a:r>
              <a:rPr>
                <a:solidFill>
                  <a:srgbClr val="DEBF1F"/>
                </a:solidFill>
              </a:rPr>
              <a:t>/ P.XX </a:t>
            </a:r>
          </a:p>
        </p:txBody>
      </p:sp>
      <p:sp>
        <p:nvSpPr>
          <p:cNvPr id="236" name="PARTIE 3"/>
          <p:cNvSpPr txBox="1"/>
          <p:nvPr/>
        </p:nvSpPr>
        <p:spPr>
          <a:xfrm>
            <a:off x="2974516" y="7680391"/>
            <a:ext cx="3199678" cy="9397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defTabSz="1547812">
              <a:defRPr b="1"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PARTIE 3 </a:t>
            </a:r>
          </a:p>
        </p:txBody>
      </p:sp>
      <p:sp>
        <p:nvSpPr>
          <p:cNvPr id="237" name="PRÉ-CONCEPTION  / P.XX"/>
          <p:cNvSpPr txBox="1"/>
          <p:nvPr/>
        </p:nvSpPr>
        <p:spPr>
          <a:xfrm>
            <a:off x="6681093" y="7724841"/>
            <a:ext cx="7477073" cy="850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1547812">
              <a:defRPr b="1" sz="4800">
                <a:solidFill>
                  <a:srgbClr val="44C1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solidFill>
                  <a:srgbClr val="000000"/>
                </a:solidFill>
              </a:rPr>
              <a:t>PRÉ-CONCEPTION</a:t>
            </a:r>
            <a:r>
              <a:t>  </a:t>
            </a:r>
            <a:r>
              <a:rPr>
                <a:solidFill>
                  <a:srgbClr val="DEBF1F"/>
                </a:solidFill>
              </a:rPr>
              <a:t>/ P.XX</a:t>
            </a:r>
          </a:p>
        </p:txBody>
      </p:sp>
      <p:sp>
        <p:nvSpPr>
          <p:cNvPr id="238" name="PARTIE 4"/>
          <p:cNvSpPr txBox="1"/>
          <p:nvPr/>
        </p:nvSpPr>
        <p:spPr>
          <a:xfrm>
            <a:off x="2974516" y="9077391"/>
            <a:ext cx="3199678" cy="9397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defTabSz="1547812">
              <a:defRPr b="1"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PARTIE 4 </a:t>
            </a:r>
          </a:p>
        </p:txBody>
      </p:sp>
      <p:sp>
        <p:nvSpPr>
          <p:cNvPr id="239" name="PROTOTYPAGE  / P.XX"/>
          <p:cNvSpPr txBox="1"/>
          <p:nvPr/>
        </p:nvSpPr>
        <p:spPr>
          <a:xfrm>
            <a:off x="6681093" y="9121841"/>
            <a:ext cx="6477841" cy="850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1547812">
              <a:defRPr b="1" sz="4800">
                <a:solidFill>
                  <a:srgbClr val="44C1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solidFill>
                  <a:srgbClr val="000000"/>
                </a:solidFill>
              </a:rPr>
              <a:t>PROTOTYPAGE</a:t>
            </a:r>
            <a:r>
              <a:t>  </a:t>
            </a:r>
            <a:r>
              <a:rPr>
                <a:solidFill>
                  <a:srgbClr val="DEBF1F"/>
                </a:solidFill>
              </a:rPr>
              <a:t>/ P.XX</a:t>
            </a:r>
          </a:p>
        </p:txBody>
      </p:sp>
      <p:sp>
        <p:nvSpPr>
          <p:cNvPr id="240" name="PARTIE 5"/>
          <p:cNvSpPr txBox="1"/>
          <p:nvPr/>
        </p:nvSpPr>
        <p:spPr>
          <a:xfrm>
            <a:off x="2974516" y="10474391"/>
            <a:ext cx="3199678" cy="9397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defTabSz="1547812">
              <a:defRPr b="1"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PARTIE 5 </a:t>
            </a:r>
          </a:p>
        </p:txBody>
      </p:sp>
      <p:sp>
        <p:nvSpPr>
          <p:cNvPr id="241" name="BUDGET  / P.XX"/>
          <p:cNvSpPr txBox="1"/>
          <p:nvPr/>
        </p:nvSpPr>
        <p:spPr>
          <a:xfrm>
            <a:off x="6681093" y="10518841"/>
            <a:ext cx="4503189" cy="850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1547812">
              <a:defRPr b="1" sz="4800">
                <a:solidFill>
                  <a:srgbClr val="44C1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solidFill>
                  <a:srgbClr val="000000"/>
                </a:solidFill>
              </a:rPr>
              <a:t>BUDGET</a:t>
            </a:r>
            <a:r>
              <a:t>  </a:t>
            </a:r>
            <a:r>
              <a:rPr>
                <a:solidFill>
                  <a:srgbClr val="DEBF1F"/>
                </a:solidFill>
              </a:rPr>
              <a:t>/ P.XX</a:t>
            </a:r>
          </a:p>
        </p:txBody>
      </p:sp>
      <p:sp>
        <p:nvSpPr>
          <p:cNvPr id="242" name="Shape 54"/>
          <p:cNvSpPr txBox="1"/>
          <p:nvPr/>
        </p:nvSpPr>
        <p:spPr>
          <a:xfrm>
            <a:off x="2924281" y="2035688"/>
            <a:ext cx="17680200" cy="223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3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Sommaire</a:t>
            </a:r>
          </a:p>
        </p:txBody>
      </p:sp>
      <p:sp>
        <p:nvSpPr>
          <p:cNvPr id="243" name="Shape 58"/>
          <p:cNvSpPr txBox="1"/>
          <p:nvPr/>
        </p:nvSpPr>
        <p:spPr>
          <a:xfrm>
            <a:off x="2924281" y="1574791"/>
            <a:ext cx="6187062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MACFLY PROJECT</a:t>
            </a:r>
          </a:p>
        </p:txBody>
      </p:sp>
      <p:sp>
        <p:nvSpPr>
          <p:cNvPr id="244" name="PARTIE 5"/>
          <p:cNvSpPr txBox="1"/>
          <p:nvPr/>
        </p:nvSpPr>
        <p:spPr>
          <a:xfrm>
            <a:off x="2974516" y="11871391"/>
            <a:ext cx="3199678" cy="9397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defTabSz="1547812">
              <a:defRPr b="1" sz="5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PARTIE 5 </a:t>
            </a:r>
          </a:p>
        </p:txBody>
      </p:sp>
      <p:sp>
        <p:nvSpPr>
          <p:cNvPr id="245" name="ET APRÈS ?  / P.XX"/>
          <p:cNvSpPr txBox="1"/>
          <p:nvPr/>
        </p:nvSpPr>
        <p:spPr>
          <a:xfrm>
            <a:off x="6681092" y="11915841"/>
            <a:ext cx="5283049" cy="850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/>
          <a:p>
            <a:pPr defTabSz="1547812">
              <a:defRPr b="1" sz="4800">
                <a:solidFill>
                  <a:srgbClr val="44C19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solidFill>
                  <a:srgbClr val="000000"/>
                </a:solidFill>
              </a:rPr>
              <a:t>ET APRÈS ?</a:t>
            </a:r>
            <a:r>
              <a:t>  </a:t>
            </a:r>
            <a:r>
              <a:rPr>
                <a:solidFill>
                  <a:srgbClr val="DEBF1F"/>
                </a:solidFill>
              </a:rPr>
              <a:t>/ P.XX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OMPLEXITÉ DE RÉSERVATION"/>
          <p:cNvSpPr txBox="1"/>
          <p:nvPr/>
        </p:nvSpPr>
        <p:spPr>
          <a:xfrm>
            <a:off x="4605548" y="5513341"/>
            <a:ext cx="718246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COMPLEXITÉ DE RÉSERVATION</a:t>
            </a:r>
          </a:p>
        </p:txBody>
      </p:sp>
      <p:sp>
        <p:nvSpPr>
          <p:cNvPr id="663" name="Difficulté à trouver un voyage qui me ressemble"/>
          <p:cNvSpPr txBox="1"/>
          <p:nvPr/>
        </p:nvSpPr>
        <p:spPr>
          <a:xfrm>
            <a:off x="4605548" y="4429005"/>
            <a:ext cx="1293249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Difficulté à trouver un voyage qui me ressemble</a:t>
            </a:r>
          </a:p>
        </p:txBody>
      </p:sp>
      <p:sp>
        <p:nvSpPr>
          <p:cNvPr id="664" name="GESTION DES DOCUMENTS DE VOYAGE"/>
          <p:cNvSpPr txBox="1"/>
          <p:nvPr/>
        </p:nvSpPr>
        <p:spPr>
          <a:xfrm>
            <a:off x="4605548" y="7682011"/>
            <a:ext cx="903644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GESTION DES DOCUMENTS DE VOYAGE</a:t>
            </a:r>
          </a:p>
        </p:txBody>
      </p:sp>
      <p:sp>
        <p:nvSpPr>
          <p:cNvPr id="665" name="PEUR DE RATER LES BONS PLANS"/>
          <p:cNvSpPr txBox="1"/>
          <p:nvPr/>
        </p:nvSpPr>
        <p:spPr>
          <a:xfrm>
            <a:off x="4605548" y="6597676"/>
            <a:ext cx="776559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PEUR DE RATER LES BONS PLANS</a:t>
            </a:r>
          </a:p>
        </p:txBody>
      </p:sp>
      <p:sp>
        <p:nvSpPr>
          <p:cNvPr id="666" name="STRESS DU DÉPART &amp; DU VOYAGE"/>
          <p:cNvSpPr txBox="1"/>
          <p:nvPr/>
        </p:nvSpPr>
        <p:spPr>
          <a:xfrm>
            <a:off x="4605548" y="8766347"/>
            <a:ext cx="7898198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STRESS DU DÉPART &amp; DU VOYAGE</a:t>
            </a:r>
          </a:p>
        </p:txBody>
      </p:sp>
      <p:sp>
        <p:nvSpPr>
          <p:cNvPr id="667" name="Cercle"/>
          <p:cNvSpPr/>
          <p:nvPr/>
        </p:nvSpPr>
        <p:spPr>
          <a:xfrm>
            <a:off x="3877747" y="4657579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68" name="Cercle"/>
          <p:cNvSpPr/>
          <p:nvPr/>
        </p:nvSpPr>
        <p:spPr>
          <a:xfrm>
            <a:off x="3877747" y="5741914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69" name="Cercle"/>
          <p:cNvSpPr/>
          <p:nvPr/>
        </p:nvSpPr>
        <p:spPr>
          <a:xfrm>
            <a:off x="3877747" y="682625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70" name="Cercle"/>
          <p:cNvSpPr/>
          <p:nvPr/>
        </p:nvSpPr>
        <p:spPr>
          <a:xfrm>
            <a:off x="3877747" y="7910585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71" name="Cercle"/>
          <p:cNvSpPr/>
          <p:nvPr/>
        </p:nvSpPr>
        <p:spPr>
          <a:xfrm>
            <a:off x="3877747" y="899492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72" name="PEUR DE MAL PRÉPARER SON VOYAGE"/>
          <p:cNvSpPr txBox="1"/>
          <p:nvPr/>
        </p:nvSpPr>
        <p:spPr>
          <a:xfrm>
            <a:off x="4605548" y="9782347"/>
            <a:ext cx="9036438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PEUR DE MAL PRÉPARER SON VOYAGE</a:t>
            </a:r>
          </a:p>
        </p:txBody>
      </p:sp>
      <p:sp>
        <p:nvSpPr>
          <p:cNvPr id="673" name="Cercle"/>
          <p:cNvSpPr/>
          <p:nvPr/>
        </p:nvSpPr>
        <p:spPr>
          <a:xfrm>
            <a:off x="3877747" y="1001092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6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7845" y="5344257"/>
            <a:ext cx="6446457" cy="7491827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Experience map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Experience map</a:t>
            </a:r>
          </a:p>
        </p:txBody>
      </p:sp>
      <p:sp>
        <p:nvSpPr>
          <p:cNvPr id="676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LES FRICTIONS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ercle"/>
          <p:cNvSpPr/>
          <p:nvPr/>
        </p:nvSpPr>
        <p:spPr>
          <a:xfrm>
            <a:off x="12100854" y="10851181"/>
            <a:ext cx="1039542" cy="1036784"/>
          </a:xfrm>
          <a:prstGeom prst="ellipse">
            <a:avLst/>
          </a:prstGeom>
          <a:solidFill>
            <a:srgbClr val="FFFFFF"/>
          </a:solidFill>
          <a:ln w="1524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9" name="Shape 214"/>
          <p:cNvSpPr txBox="1"/>
          <p:nvPr/>
        </p:nvSpPr>
        <p:spPr>
          <a:xfrm>
            <a:off x="6719236" y="6031817"/>
            <a:ext cx="10337659" cy="358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5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Lorsque je prépare un séjour à l’étranger, je veux créer ma meilleure offre de trajet pour vivre un voyage réussi</a:t>
            </a:r>
          </a:p>
        </p:txBody>
      </p:sp>
      <p:sp>
        <p:nvSpPr>
          <p:cNvPr id="680" name="JOB TO BE DON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JOB TO BE DONE</a:t>
            </a:r>
          </a:p>
        </p:txBody>
      </p:sp>
      <p:sp>
        <p:nvSpPr>
          <p:cNvPr id="681" name="Shape 73"/>
          <p:cNvSpPr txBox="1"/>
          <p:nvPr/>
        </p:nvSpPr>
        <p:spPr>
          <a:xfrm>
            <a:off x="1979795" y="1752599"/>
            <a:ext cx="19816540" cy="157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9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LES BESOINS DE L’UTILISATEUR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3">
            <a:alphaModFix amt="67629"/>
            <a:extLst/>
          </a:blip>
          <a:stretch>
            <a:fillRect/>
          </a:stretch>
        </p:blipFill>
        <p:spPr>
          <a:xfrm rot="21544215">
            <a:off x="3945437" y="5206423"/>
            <a:ext cx="2032610" cy="1369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>
            <a:alphaModFix amt="68395"/>
            <a:extLst/>
          </a:blip>
          <a:stretch>
            <a:fillRect/>
          </a:stretch>
        </p:blipFill>
        <p:spPr>
          <a:xfrm>
            <a:off x="17529906" y="9032137"/>
            <a:ext cx="2032001" cy="1369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59590" y="11719022"/>
            <a:ext cx="2252120" cy="1151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JOB TO BE DON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JOB TO BE DONE</a:t>
            </a:r>
          </a:p>
        </p:txBody>
      </p:sp>
      <p:grpSp>
        <p:nvGrpSpPr>
          <p:cNvPr id="700" name="Grouper"/>
          <p:cNvGrpSpPr/>
          <p:nvPr/>
        </p:nvGrpSpPr>
        <p:grpSpPr>
          <a:xfrm>
            <a:off x="17523050" y="6048888"/>
            <a:ext cx="5840696" cy="4908790"/>
            <a:chOff x="0" y="0"/>
            <a:chExt cx="5840695" cy="4908788"/>
          </a:xfrm>
        </p:grpSpPr>
        <p:sp>
          <p:nvSpPr>
            <p:cNvPr id="689" name="Me projeter"/>
            <p:cNvSpPr txBox="1"/>
            <p:nvPr/>
          </p:nvSpPr>
          <p:spPr>
            <a:xfrm>
              <a:off x="727800" y="1084335"/>
              <a:ext cx="3409582" cy="571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ctr">
              <a:spAutoFit/>
            </a:bodyPr>
            <a:lstStyle>
              <a:lvl1pPr defTabSz="1547812">
                <a:defRPr cap="all" sz="30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Me projeter</a:t>
              </a:r>
            </a:p>
          </p:txBody>
        </p:sp>
        <p:sp>
          <p:nvSpPr>
            <p:cNvPr id="690" name="Gérer mes risques"/>
            <p:cNvSpPr txBox="1"/>
            <p:nvPr/>
          </p:nvSpPr>
          <p:spPr>
            <a:xfrm>
              <a:off x="727800" y="3253006"/>
              <a:ext cx="5112896" cy="571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ctr">
              <a:spAutoFit/>
            </a:bodyPr>
            <a:lstStyle>
              <a:lvl1pPr defTabSz="1547812">
                <a:defRPr cap="all" sz="30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Gérer mes risques</a:t>
              </a:r>
            </a:p>
          </p:txBody>
        </p:sp>
        <p:sp>
          <p:nvSpPr>
            <p:cNvPr id="691" name="Occasion unique"/>
            <p:cNvSpPr txBox="1"/>
            <p:nvPr/>
          </p:nvSpPr>
          <p:spPr>
            <a:xfrm>
              <a:off x="727800" y="2168670"/>
              <a:ext cx="4501989" cy="571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ctr">
              <a:spAutoFit/>
            </a:bodyPr>
            <a:lstStyle>
              <a:lvl1pPr defTabSz="1547812">
                <a:defRPr cap="all" sz="30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Occasion unique</a:t>
              </a:r>
            </a:p>
          </p:txBody>
        </p:sp>
        <p:sp>
          <p:nvSpPr>
            <p:cNvPr id="692" name="Aventure"/>
            <p:cNvSpPr txBox="1"/>
            <p:nvPr/>
          </p:nvSpPr>
          <p:spPr>
            <a:xfrm>
              <a:off x="727800" y="4337341"/>
              <a:ext cx="2796677" cy="571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ctr">
              <a:spAutoFit/>
            </a:bodyPr>
            <a:lstStyle>
              <a:lvl1pPr defTabSz="1547812">
                <a:defRPr cap="all" sz="30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Aventure</a:t>
              </a:r>
            </a:p>
          </p:txBody>
        </p:sp>
        <p:grpSp>
          <p:nvGrpSpPr>
            <p:cNvPr id="695" name="Grouper"/>
            <p:cNvGrpSpPr/>
            <p:nvPr/>
          </p:nvGrpSpPr>
          <p:grpSpPr>
            <a:xfrm>
              <a:off x="0" y="-1"/>
              <a:ext cx="3759495" cy="571449"/>
              <a:chOff x="0" y="0"/>
              <a:chExt cx="3759494" cy="571447"/>
            </a:xfrm>
          </p:grpSpPr>
          <p:sp>
            <p:nvSpPr>
              <p:cNvPr id="693" name="Confiance"/>
              <p:cNvSpPr txBox="1"/>
              <p:nvPr/>
            </p:nvSpPr>
            <p:spPr>
              <a:xfrm>
                <a:off x="727800" y="0"/>
                <a:ext cx="3031695" cy="5714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773" tIns="50773" rIns="50773" bIns="50773" numCol="1" anchor="ctr">
                <a:spAutoFit/>
              </a:bodyPr>
              <a:lstStyle>
                <a:lvl1pPr defTabSz="1547812">
                  <a:defRPr cap="all" sz="300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pPr/>
                <a:r>
                  <a:t>Confiance</a:t>
                </a:r>
              </a:p>
            </p:txBody>
          </p:sp>
          <p:sp>
            <p:nvSpPr>
              <p:cNvPr id="694" name="Cercle"/>
              <p:cNvSpPr/>
              <p:nvPr/>
            </p:nvSpPr>
            <p:spPr>
              <a:xfrm>
                <a:off x="0" y="190473"/>
                <a:ext cx="190500" cy="190501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696" name="Cercle"/>
            <p:cNvSpPr/>
            <p:nvPr/>
          </p:nvSpPr>
          <p:spPr>
            <a:xfrm>
              <a:off x="0" y="1274808"/>
              <a:ext cx="190500" cy="19050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800"/>
              </a:pPr>
            </a:p>
          </p:txBody>
        </p:sp>
        <p:sp>
          <p:nvSpPr>
            <p:cNvPr id="697" name="Cercle"/>
            <p:cNvSpPr/>
            <p:nvPr/>
          </p:nvSpPr>
          <p:spPr>
            <a:xfrm>
              <a:off x="0" y="2359144"/>
              <a:ext cx="190500" cy="19050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8" name="Cercle"/>
            <p:cNvSpPr/>
            <p:nvPr/>
          </p:nvSpPr>
          <p:spPr>
            <a:xfrm>
              <a:off x="0" y="3443479"/>
              <a:ext cx="190500" cy="19050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9" name="Cercle"/>
            <p:cNvSpPr/>
            <p:nvPr/>
          </p:nvSpPr>
          <p:spPr>
            <a:xfrm>
              <a:off x="0" y="4527815"/>
              <a:ext cx="190500" cy="19050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7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74400" y="10791319"/>
            <a:ext cx="2247900" cy="2048088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Shape 73"/>
          <p:cNvSpPr txBox="1"/>
          <p:nvPr/>
        </p:nvSpPr>
        <p:spPr>
          <a:xfrm>
            <a:off x="1979795" y="1752600"/>
            <a:ext cx="19816540" cy="157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9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LES CRITÈRES CLÉS</a:t>
            </a:r>
          </a:p>
        </p:txBody>
      </p:sp>
      <p:grpSp>
        <p:nvGrpSpPr>
          <p:cNvPr id="705" name="Grouper"/>
          <p:cNvGrpSpPr/>
          <p:nvPr/>
        </p:nvGrpSpPr>
        <p:grpSpPr>
          <a:xfrm>
            <a:off x="2181760" y="4178109"/>
            <a:ext cx="7465383" cy="1263317"/>
            <a:chOff x="0" y="0"/>
            <a:chExt cx="7465382" cy="1263315"/>
          </a:xfrm>
        </p:grpSpPr>
        <p:sp>
          <p:nvSpPr>
            <p:cNvPr id="703" name="fonctionnels"/>
            <p:cNvSpPr txBox="1"/>
            <p:nvPr/>
          </p:nvSpPr>
          <p:spPr>
            <a:xfrm>
              <a:off x="1350376" y="307803"/>
              <a:ext cx="6115007" cy="647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ctr">
              <a:spAutoFit/>
            </a:bodyPr>
            <a:lstStyle>
              <a:lvl1pPr defTabSz="1547812">
                <a:defRPr cap="all" sz="35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fonctionnels</a:t>
              </a:r>
            </a:p>
          </p:txBody>
        </p:sp>
        <p:pic>
          <p:nvPicPr>
            <p:cNvPr id="70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333" t="0" r="7333" b="0"/>
            <a:stretch>
              <a:fillRect/>
            </a:stretch>
          </p:blipFill>
          <p:spPr>
            <a:xfrm>
              <a:off x="0" y="0"/>
              <a:ext cx="1066800" cy="12633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08" name="Grouper"/>
          <p:cNvGrpSpPr/>
          <p:nvPr/>
        </p:nvGrpSpPr>
        <p:grpSpPr>
          <a:xfrm>
            <a:off x="16964035" y="4276336"/>
            <a:ext cx="7239898" cy="1066801"/>
            <a:chOff x="0" y="0"/>
            <a:chExt cx="7239896" cy="1066800"/>
          </a:xfrm>
        </p:grpSpPr>
        <p:sp>
          <p:nvSpPr>
            <p:cNvPr id="706" name="émotionnels"/>
            <p:cNvSpPr txBox="1"/>
            <p:nvPr/>
          </p:nvSpPr>
          <p:spPr>
            <a:xfrm>
              <a:off x="1350375" y="209576"/>
              <a:ext cx="5889522" cy="647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ctr">
              <a:spAutoFit/>
            </a:bodyPr>
            <a:lstStyle>
              <a:lvl1pPr defTabSz="1547812">
                <a:defRPr cap="all" sz="35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émotionnels</a:t>
              </a:r>
            </a:p>
          </p:txBody>
        </p:sp>
        <p:pic>
          <p:nvPicPr>
            <p:cNvPr id="70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0256" t="0" r="10256" b="0"/>
            <a:stretch>
              <a:fillRect/>
            </a:stretch>
          </p:blipFill>
          <p:spPr>
            <a:xfrm>
              <a:off x="0" y="0"/>
              <a:ext cx="1066800" cy="1066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11" name="Grouper"/>
          <p:cNvGrpSpPr/>
          <p:nvPr/>
        </p:nvGrpSpPr>
        <p:grpSpPr>
          <a:xfrm>
            <a:off x="10265921" y="4200136"/>
            <a:ext cx="5966594" cy="1219201"/>
            <a:chOff x="0" y="0"/>
            <a:chExt cx="5966593" cy="1219200"/>
          </a:xfrm>
        </p:grpSpPr>
        <p:sp>
          <p:nvSpPr>
            <p:cNvPr id="709" name="sociaux"/>
            <p:cNvSpPr txBox="1"/>
            <p:nvPr/>
          </p:nvSpPr>
          <p:spPr>
            <a:xfrm>
              <a:off x="1350376" y="285776"/>
              <a:ext cx="4616218" cy="647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ctr">
              <a:spAutoFit/>
            </a:bodyPr>
            <a:lstStyle>
              <a:lvl1pPr defTabSz="1547812">
                <a:defRPr cap="all" sz="35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sociaux</a:t>
              </a:r>
            </a:p>
          </p:txBody>
        </p:sp>
        <p:pic>
          <p:nvPicPr>
            <p:cNvPr id="710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6250" t="0" r="6250" b="0"/>
            <a:stretch>
              <a:fillRect/>
            </a:stretch>
          </p:blipFill>
          <p:spPr>
            <a:xfrm>
              <a:off x="0" y="0"/>
              <a:ext cx="1066800" cy="121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21" name="Grouper"/>
          <p:cNvGrpSpPr/>
          <p:nvPr/>
        </p:nvGrpSpPr>
        <p:grpSpPr>
          <a:xfrm>
            <a:off x="2416646" y="6048888"/>
            <a:ext cx="5487932" cy="4264119"/>
            <a:chOff x="0" y="0"/>
            <a:chExt cx="5487930" cy="4264117"/>
          </a:xfrm>
        </p:grpSpPr>
        <p:grpSp>
          <p:nvGrpSpPr>
            <p:cNvPr id="714" name="Grouper"/>
            <p:cNvGrpSpPr/>
            <p:nvPr/>
          </p:nvGrpSpPr>
          <p:grpSpPr>
            <a:xfrm>
              <a:off x="0" y="-1"/>
              <a:ext cx="5487931" cy="1041349"/>
              <a:chOff x="0" y="0"/>
              <a:chExt cx="5487930" cy="1041347"/>
            </a:xfrm>
          </p:grpSpPr>
          <p:sp>
            <p:nvSpPr>
              <p:cNvPr id="712" name="Offres garanties les moins chères"/>
              <p:cNvSpPr txBox="1"/>
              <p:nvPr/>
            </p:nvSpPr>
            <p:spPr>
              <a:xfrm>
                <a:off x="727800" y="0"/>
                <a:ext cx="4760131" cy="10413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773" tIns="50773" rIns="50773" bIns="50773" numCol="1" anchor="ctr">
                <a:spAutoFit/>
              </a:bodyPr>
              <a:lstStyle>
                <a:lvl1pPr defTabSz="1547812">
                  <a:defRPr cap="all" sz="300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pPr/>
                <a:r>
                  <a:t>Offres garanties les moins chères</a:t>
                </a:r>
              </a:p>
            </p:txBody>
          </p:sp>
          <p:sp>
            <p:nvSpPr>
              <p:cNvPr id="713" name="Cercle"/>
              <p:cNvSpPr/>
              <p:nvPr/>
            </p:nvSpPr>
            <p:spPr>
              <a:xfrm>
                <a:off x="0" y="425423"/>
                <a:ext cx="190500" cy="190501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17" name="Grouper"/>
            <p:cNvGrpSpPr/>
            <p:nvPr/>
          </p:nvGrpSpPr>
          <p:grpSpPr>
            <a:xfrm>
              <a:off x="0" y="1611385"/>
              <a:ext cx="4474448" cy="1041348"/>
              <a:chOff x="0" y="0"/>
              <a:chExt cx="4474447" cy="1041347"/>
            </a:xfrm>
          </p:grpSpPr>
          <p:sp>
            <p:nvSpPr>
              <p:cNvPr id="715" name="Informations nécessaires"/>
              <p:cNvSpPr txBox="1"/>
              <p:nvPr/>
            </p:nvSpPr>
            <p:spPr>
              <a:xfrm>
                <a:off x="727800" y="0"/>
                <a:ext cx="3746648" cy="10413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773" tIns="50773" rIns="50773" bIns="50773" numCol="1" anchor="ctr">
                <a:spAutoFit/>
              </a:bodyPr>
              <a:lstStyle>
                <a:lvl1pPr defTabSz="1547812">
                  <a:defRPr cap="all" sz="300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pPr/>
                <a:r>
                  <a:t>Informations nécessaires</a:t>
                </a:r>
              </a:p>
            </p:txBody>
          </p:sp>
          <p:sp>
            <p:nvSpPr>
              <p:cNvPr id="716" name="Cercle"/>
              <p:cNvSpPr/>
              <p:nvPr/>
            </p:nvSpPr>
            <p:spPr>
              <a:xfrm>
                <a:off x="0" y="425423"/>
                <a:ext cx="190500" cy="190501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800"/>
                </a:pPr>
              </a:p>
            </p:txBody>
          </p:sp>
        </p:grpSp>
        <p:grpSp>
          <p:nvGrpSpPr>
            <p:cNvPr id="720" name="Grouper"/>
            <p:cNvGrpSpPr/>
            <p:nvPr/>
          </p:nvGrpSpPr>
          <p:grpSpPr>
            <a:xfrm>
              <a:off x="0" y="3222770"/>
              <a:ext cx="4759960" cy="1041348"/>
              <a:chOff x="0" y="0"/>
              <a:chExt cx="4759959" cy="1041347"/>
            </a:xfrm>
          </p:grpSpPr>
          <p:sp>
            <p:nvSpPr>
              <p:cNvPr id="718" name="Personnaliser mon trajet"/>
              <p:cNvSpPr txBox="1"/>
              <p:nvPr/>
            </p:nvSpPr>
            <p:spPr>
              <a:xfrm>
                <a:off x="727800" y="0"/>
                <a:ext cx="4032160" cy="10413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773" tIns="50773" rIns="50773" bIns="50773" numCol="1" anchor="ctr">
                <a:spAutoFit/>
              </a:bodyPr>
              <a:lstStyle>
                <a:lvl1pPr defTabSz="1547812">
                  <a:defRPr cap="all" sz="300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pPr/>
                <a:r>
                  <a:t>Personnaliser mon trajet</a:t>
                </a:r>
              </a:p>
            </p:txBody>
          </p:sp>
          <p:sp>
            <p:nvSpPr>
              <p:cNvPr id="719" name="Cercle"/>
              <p:cNvSpPr/>
              <p:nvPr/>
            </p:nvSpPr>
            <p:spPr>
              <a:xfrm>
                <a:off x="0" y="425423"/>
                <a:ext cx="190500" cy="190501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28" name="Grouper"/>
          <p:cNvGrpSpPr/>
          <p:nvPr/>
        </p:nvGrpSpPr>
        <p:grpSpPr>
          <a:xfrm>
            <a:off x="10184409" y="6048888"/>
            <a:ext cx="5058809" cy="1655784"/>
            <a:chOff x="0" y="0"/>
            <a:chExt cx="5058808" cy="1655782"/>
          </a:xfrm>
        </p:grpSpPr>
        <p:grpSp>
          <p:nvGrpSpPr>
            <p:cNvPr id="724" name="Grouper"/>
            <p:cNvGrpSpPr/>
            <p:nvPr/>
          </p:nvGrpSpPr>
          <p:grpSpPr>
            <a:xfrm>
              <a:off x="0" y="-1"/>
              <a:ext cx="4892215" cy="571449"/>
              <a:chOff x="0" y="0"/>
              <a:chExt cx="4892214" cy="571447"/>
            </a:xfrm>
          </p:grpSpPr>
          <p:sp>
            <p:nvSpPr>
              <p:cNvPr id="722" name="Responsabilité"/>
              <p:cNvSpPr txBox="1"/>
              <p:nvPr/>
            </p:nvSpPr>
            <p:spPr>
              <a:xfrm>
                <a:off x="727800" y="0"/>
                <a:ext cx="4164415" cy="5714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773" tIns="50773" rIns="50773" bIns="50773" numCol="1" anchor="ctr">
                <a:spAutoFit/>
              </a:bodyPr>
              <a:lstStyle>
                <a:lvl1pPr defTabSz="1547812">
                  <a:defRPr cap="all" sz="300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pPr/>
                <a:r>
                  <a:t>Responsabilité</a:t>
                </a:r>
              </a:p>
            </p:txBody>
          </p:sp>
          <p:sp>
            <p:nvSpPr>
              <p:cNvPr id="723" name="Cercle"/>
              <p:cNvSpPr/>
              <p:nvPr/>
            </p:nvSpPr>
            <p:spPr>
              <a:xfrm>
                <a:off x="0" y="190473"/>
                <a:ext cx="190500" cy="190501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27" name="Grouper"/>
            <p:cNvGrpSpPr/>
            <p:nvPr/>
          </p:nvGrpSpPr>
          <p:grpSpPr>
            <a:xfrm>
              <a:off x="0" y="1084335"/>
              <a:ext cx="5058809" cy="571448"/>
              <a:chOff x="0" y="0"/>
              <a:chExt cx="5058808" cy="571447"/>
            </a:xfrm>
          </p:grpSpPr>
          <p:sp>
            <p:nvSpPr>
              <p:cNvPr id="725" name="Différenciation"/>
              <p:cNvSpPr txBox="1"/>
              <p:nvPr/>
            </p:nvSpPr>
            <p:spPr>
              <a:xfrm>
                <a:off x="727800" y="0"/>
                <a:ext cx="4331009" cy="5714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773" tIns="50773" rIns="50773" bIns="50773" numCol="1" anchor="ctr">
                <a:spAutoFit/>
              </a:bodyPr>
              <a:lstStyle>
                <a:lvl1pPr defTabSz="1547812">
                  <a:defRPr cap="all" sz="300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pPr/>
                <a:r>
                  <a:t>Différenciation</a:t>
                </a:r>
              </a:p>
            </p:txBody>
          </p:sp>
          <p:sp>
            <p:nvSpPr>
              <p:cNvPr id="726" name="Cercle"/>
              <p:cNvSpPr/>
              <p:nvPr/>
            </p:nvSpPr>
            <p:spPr>
              <a:xfrm>
                <a:off x="0" y="190473"/>
                <a:ext cx="190500" cy="190501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800"/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Shape 257"/>
          <p:cNvGrpSpPr/>
          <p:nvPr/>
        </p:nvGrpSpPr>
        <p:grpSpPr>
          <a:xfrm>
            <a:off x="14756054" y="4062317"/>
            <a:ext cx="5125652" cy="4395883"/>
            <a:chOff x="0" y="0"/>
            <a:chExt cx="5125651" cy="4395882"/>
          </a:xfrm>
        </p:grpSpPr>
        <p:sp>
          <p:nvSpPr>
            <p:cNvPr id="732" name="Rectangle"/>
            <p:cNvSpPr/>
            <p:nvPr/>
          </p:nvSpPr>
          <p:spPr>
            <a:xfrm>
              <a:off x="0" y="0"/>
              <a:ext cx="5125652" cy="439588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733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78" t="0" r="6277" b="0"/>
            <a:stretch>
              <a:fillRect/>
            </a:stretch>
          </p:blipFill>
          <p:spPr>
            <a:xfrm>
              <a:off x="0" y="0"/>
              <a:ext cx="5125652" cy="4395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35" name="Shape 259"/>
          <p:cNvSpPr txBox="1"/>
          <p:nvPr/>
        </p:nvSpPr>
        <p:spPr>
          <a:xfrm>
            <a:off x="1979795" y="1498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PRÉ-CONCEPTION</a:t>
            </a:r>
          </a:p>
        </p:txBody>
      </p:sp>
      <p:pic>
        <p:nvPicPr>
          <p:cNvPr id="736" name="Shape 260" descr="Shape 260"/>
          <p:cNvPicPr>
            <a:picLocks noChangeAspect="1"/>
          </p:cNvPicPr>
          <p:nvPr/>
        </p:nvPicPr>
        <p:blipFill>
          <a:blip r:embed="rId3">
            <a:extLst/>
          </a:blip>
          <a:srcRect l="8937" t="0" r="12521" b="0"/>
          <a:stretch>
            <a:fillRect/>
          </a:stretch>
        </p:blipFill>
        <p:spPr>
          <a:xfrm>
            <a:off x="10713288" y="3259756"/>
            <a:ext cx="10502392" cy="8915401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Shape 263"/>
          <p:cNvSpPr/>
          <p:nvPr/>
        </p:nvSpPr>
        <p:spPr>
          <a:xfrm>
            <a:off x="10704175" y="9605246"/>
            <a:ext cx="2743201" cy="2743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738" name="Shape 265"/>
          <p:cNvSpPr txBox="1"/>
          <p:nvPr/>
        </p:nvSpPr>
        <p:spPr>
          <a:xfrm rot="16200000">
            <a:off x="20134624" y="5465134"/>
            <a:ext cx="6187062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0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 é-concéption</a:t>
            </a:r>
          </a:p>
        </p:txBody>
      </p:sp>
      <p:sp>
        <p:nvSpPr>
          <p:cNvPr id="739" name="Shape 270"/>
          <p:cNvSpPr/>
          <p:nvPr/>
        </p:nvSpPr>
        <p:spPr>
          <a:xfrm>
            <a:off x="11319181" y="10219728"/>
            <a:ext cx="1520757" cy="1520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900"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740" name="Shape 101"/>
          <p:cNvSpPr txBox="1"/>
          <p:nvPr/>
        </p:nvSpPr>
        <p:spPr>
          <a:xfrm rot="16200000">
            <a:off x="20307199" y="6147676"/>
            <a:ext cx="3631449" cy="145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741" name="Shape 103"/>
          <p:cNvSpPr txBox="1"/>
          <p:nvPr/>
        </p:nvSpPr>
        <p:spPr>
          <a:xfrm>
            <a:off x="21226229" y="8217537"/>
            <a:ext cx="1694097" cy="397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04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05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06</a:t>
            </a:r>
          </a:p>
        </p:txBody>
      </p:sp>
      <p:sp>
        <p:nvSpPr>
          <p:cNvPr id="742" name="Shape 103"/>
          <p:cNvSpPr txBox="1"/>
          <p:nvPr/>
        </p:nvSpPr>
        <p:spPr>
          <a:xfrm>
            <a:off x="21226229" y="3289675"/>
            <a:ext cx="1694097" cy="22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01</a:t>
            </a: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02</a:t>
            </a:r>
          </a:p>
        </p:txBody>
      </p:sp>
      <p:sp>
        <p:nvSpPr>
          <p:cNvPr id="743" name="Tri de cartes"/>
          <p:cNvSpPr txBox="1"/>
          <p:nvPr/>
        </p:nvSpPr>
        <p:spPr>
          <a:xfrm>
            <a:off x="2948442" y="6409302"/>
            <a:ext cx="4126837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Tri de cartes</a:t>
            </a:r>
          </a:p>
        </p:txBody>
      </p:sp>
      <p:sp>
        <p:nvSpPr>
          <p:cNvPr id="744" name="Observation"/>
          <p:cNvSpPr txBox="1"/>
          <p:nvPr/>
        </p:nvSpPr>
        <p:spPr>
          <a:xfrm>
            <a:off x="2948442" y="5324966"/>
            <a:ext cx="6148415" cy="6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Observation</a:t>
            </a:r>
          </a:p>
        </p:txBody>
      </p:sp>
      <p:sp>
        <p:nvSpPr>
          <p:cNvPr id="745" name="Crazy eight"/>
          <p:cNvSpPr txBox="1"/>
          <p:nvPr/>
        </p:nvSpPr>
        <p:spPr>
          <a:xfrm>
            <a:off x="2948442" y="7493638"/>
            <a:ext cx="599421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Crazy eight</a:t>
            </a:r>
          </a:p>
        </p:txBody>
      </p:sp>
      <p:sp>
        <p:nvSpPr>
          <p:cNvPr id="746" name="Cercle"/>
          <p:cNvSpPr/>
          <p:nvPr/>
        </p:nvSpPr>
        <p:spPr>
          <a:xfrm>
            <a:off x="2220642" y="555354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47" name="Cercle"/>
          <p:cNvSpPr/>
          <p:nvPr/>
        </p:nvSpPr>
        <p:spPr>
          <a:xfrm>
            <a:off x="2220642" y="6637876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48" name="Cercle"/>
          <p:cNvSpPr/>
          <p:nvPr/>
        </p:nvSpPr>
        <p:spPr>
          <a:xfrm>
            <a:off x="2220642" y="7722211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rouper"/>
          <p:cNvGrpSpPr/>
          <p:nvPr/>
        </p:nvGrpSpPr>
        <p:grpSpPr>
          <a:xfrm>
            <a:off x="2367538" y="4363096"/>
            <a:ext cx="19555564" cy="7762005"/>
            <a:chOff x="0" y="0"/>
            <a:chExt cx="19555563" cy="7762003"/>
          </a:xfrm>
        </p:grpSpPr>
        <p:pic>
          <p:nvPicPr>
            <p:cNvPr id="750" name="Image" descr="Image"/>
            <p:cNvPicPr>
              <a:picLocks noChangeAspect="1"/>
            </p:cNvPicPr>
            <p:nvPr/>
          </p:nvPicPr>
          <p:blipFill>
            <a:blip r:embed="rId2">
              <a:alphaModFix amt="50274"/>
              <a:extLst/>
            </a:blip>
            <a:srcRect l="37859" t="23337" r="37859" b="23337"/>
            <a:stretch>
              <a:fillRect/>
            </a:stretch>
          </p:blipFill>
          <p:spPr>
            <a:xfrm>
              <a:off x="3451295" y="1324292"/>
              <a:ext cx="1689178" cy="2057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1" name="Image" descr="Image"/>
            <p:cNvPicPr>
              <a:picLocks noChangeAspect="1"/>
            </p:cNvPicPr>
            <p:nvPr/>
          </p:nvPicPr>
          <p:blipFill>
            <a:blip r:embed="rId3">
              <a:alphaModFix amt="50274"/>
              <a:extLst/>
            </a:blip>
            <a:stretch>
              <a:fillRect/>
            </a:stretch>
          </p:blipFill>
          <p:spPr>
            <a:xfrm>
              <a:off x="13983093" y="1828681"/>
              <a:ext cx="2098375" cy="1049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2" name="Image" descr="Image"/>
            <p:cNvPicPr>
              <a:picLocks noChangeAspect="1"/>
            </p:cNvPicPr>
            <p:nvPr/>
          </p:nvPicPr>
          <p:blipFill>
            <a:blip r:embed="rId4">
              <a:alphaModFix amt="50274"/>
              <a:extLst/>
            </a:blip>
            <a:stretch>
              <a:fillRect/>
            </a:stretch>
          </p:blipFill>
          <p:spPr>
            <a:xfrm>
              <a:off x="10736291" y="74968"/>
              <a:ext cx="3223754" cy="744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3" name="Image" descr="Image"/>
            <p:cNvPicPr>
              <a:picLocks noChangeAspect="1"/>
            </p:cNvPicPr>
            <p:nvPr/>
          </p:nvPicPr>
          <p:blipFill>
            <a:blip r:embed="rId5">
              <a:alphaModFix amt="50274"/>
              <a:extLst/>
            </a:blip>
            <a:stretch>
              <a:fillRect/>
            </a:stretch>
          </p:blipFill>
          <p:spPr>
            <a:xfrm>
              <a:off x="5368063" y="0"/>
              <a:ext cx="3223754" cy="894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4" name="Image" descr="Image"/>
            <p:cNvPicPr>
              <a:picLocks noChangeAspect="1"/>
            </p:cNvPicPr>
            <p:nvPr/>
          </p:nvPicPr>
          <p:blipFill>
            <a:blip r:embed="rId6">
              <a:alphaModFix amt="50274"/>
              <a:extLst/>
            </a:blip>
            <a:srcRect l="9543" t="38472" r="9543" b="10811"/>
            <a:stretch>
              <a:fillRect/>
            </a:stretch>
          </p:blipFill>
          <p:spPr>
            <a:xfrm>
              <a:off x="0" y="3687761"/>
              <a:ext cx="3223505" cy="1142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5" name="Image" descr="Image"/>
            <p:cNvPicPr>
              <a:picLocks noChangeAspect="1"/>
            </p:cNvPicPr>
            <p:nvPr/>
          </p:nvPicPr>
          <p:blipFill>
            <a:blip r:embed="rId7">
              <a:alphaModFix amt="50274"/>
              <a:extLst/>
            </a:blip>
            <a:srcRect l="0" t="28608" r="0" b="28608"/>
            <a:stretch>
              <a:fillRect/>
            </a:stretch>
          </p:blipFill>
          <p:spPr>
            <a:xfrm>
              <a:off x="15877426" y="3734617"/>
              <a:ext cx="3678138" cy="1049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6" name="Anticiper et évoluer face à la concurrence"/>
            <p:cNvSpPr txBox="1"/>
            <p:nvPr/>
          </p:nvSpPr>
          <p:spPr>
            <a:xfrm>
              <a:off x="2245346" y="5756454"/>
              <a:ext cx="15042070" cy="774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ctr">
              <a:spAutoFit/>
            </a:bodyPr>
            <a:lstStyle>
              <a:lvl1pPr algn="ctr" defTabSz="1547812">
                <a:defRPr b="1" sz="44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Anticiper et évoluer face à la concurrence</a:t>
              </a:r>
            </a:p>
          </p:txBody>
        </p:sp>
        <p:sp>
          <p:nvSpPr>
            <p:cNvPr id="757" name="Dans un secteur du voyage à forte concurrence, il est vital de comprendre l’évolution des usages et les nouvelles normes de design."/>
            <p:cNvSpPr txBox="1"/>
            <p:nvPr/>
          </p:nvSpPr>
          <p:spPr>
            <a:xfrm>
              <a:off x="1058790" y="6873056"/>
              <a:ext cx="17732653" cy="8889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73" tIns="50773" rIns="50773" bIns="50773" numCol="1" anchor="t">
              <a:spAutoFit/>
            </a:bodyPr>
            <a:lstStyle>
              <a:lvl1pPr algn="ctr" defTabSz="1547812">
                <a:defRPr sz="2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Dans un secteur du voyage à forte concurrence, il est vital de comprendre l’évolution des usages et les nouvelles normes de design.</a:t>
              </a:r>
            </a:p>
          </p:txBody>
        </p:sp>
      </p:grpSp>
      <p:pic>
        <p:nvPicPr>
          <p:cNvPr id="759" name="Capture d’écran 2017-12-29 à 22.39.06.png" descr="Capture d’écran 2017-12-29 à 22.39.0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394918" y="7455316"/>
            <a:ext cx="5581464" cy="1599368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PRÉ-CONCEPTION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PRÉ-CONCEPTION</a:t>
            </a:r>
          </a:p>
        </p:txBody>
      </p:sp>
      <p:sp>
        <p:nvSpPr>
          <p:cNvPr id="761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GÉNÉRATION D’IDÉES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raphic 2" descr="Graphic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9409" y="4627417"/>
            <a:ext cx="1606507" cy="821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Graphic 4" descr="Graphic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5384" y="4627417"/>
            <a:ext cx="1606507" cy="821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Graphic 5" descr="Graphic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8173" y="3791796"/>
            <a:ext cx="1267356" cy="2142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Graphic 6" descr="Graphic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24924" y="3791796"/>
            <a:ext cx="1267357" cy="2142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Graphic 8" descr="Graphic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10065" y="5037969"/>
            <a:ext cx="5441755" cy="3121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Graphic 14" descr="Graphic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89504" y="10146885"/>
            <a:ext cx="1990969" cy="1990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9" name="Graphic 15" descr="Graphic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2731" y="9144423"/>
            <a:ext cx="3033991" cy="3033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0" name="Graphic 26" descr="Graphic 2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378980" y="10146885"/>
            <a:ext cx="1990969" cy="1990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71" name="Graphic 27" descr="Graphic 2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02206" y="10146885"/>
            <a:ext cx="1990969" cy="1990969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TextBox 24"/>
          <p:cNvSpPr txBox="1"/>
          <p:nvPr/>
        </p:nvSpPr>
        <p:spPr>
          <a:xfrm>
            <a:off x="6580566" y="12813775"/>
            <a:ext cx="1808841" cy="558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2" tIns="50772" rIns="50772" bIns="50772" anchor="ctr">
            <a:spAutoFit/>
          </a:bodyPr>
          <a:lstStyle>
            <a:lvl1pPr algn="ctr" defTabSz="1547812">
              <a:defRPr sz="3000">
                <a:solidFill>
                  <a:srgbClr val="F8640C"/>
                </a:solidFill>
                <a:latin typeface="Brown"/>
                <a:ea typeface="Brown"/>
                <a:cs typeface="Brown"/>
                <a:sym typeface="Brown"/>
              </a:defRPr>
            </a:lvl1pPr>
          </a:lstStyle>
          <a:p>
            <a:pPr/>
            <a:r>
              <a:t>20-23 ans</a:t>
            </a:r>
          </a:p>
        </p:txBody>
      </p:sp>
      <p:sp>
        <p:nvSpPr>
          <p:cNvPr id="773" name="TextBox 29"/>
          <p:cNvSpPr txBox="1"/>
          <p:nvPr/>
        </p:nvSpPr>
        <p:spPr>
          <a:xfrm>
            <a:off x="13534067" y="12813775"/>
            <a:ext cx="1808841" cy="558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2" tIns="50772" rIns="50772" bIns="50772" anchor="ctr">
            <a:spAutoFit/>
          </a:bodyPr>
          <a:lstStyle>
            <a:lvl1pPr algn="ctr" defTabSz="1547812">
              <a:defRPr sz="3000">
                <a:solidFill>
                  <a:srgbClr val="F8640C"/>
                </a:solidFill>
                <a:latin typeface="Brown"/>
                <a:ea typeface="Brown"/>
                <a:cs typeface="Brown"/>
                <a:sym typeface="Brown"/>
              </a:defRPr>
            </a:lvl1pPr>
          </a:lstStyle>
          <a:p>
            <a:pPr/>
            <a:r>
              <a:t>27-29 ans</a:t>
            </a:r>
          </a:p>
        </p:txBody>
      </p:sp>
      <p:sp>
        <p:nvSpPr>
          <p:cNvPr id="774" name="TextBox 31"/>
          <p:cNvSpPr txBox="1"/>
          <p:nvPr/>
        </p:nvSpPr>
        <p:spPr>
          <a:xfrm>
            <a:off x="10059568" y="12813775"/>
            <a:ext cx="1808841" cy="558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2" tIns="50772" rIns="50772" bIns="50772" anchor="ctr">
            <a:spAutoFit/>
          </a:bodyPr>
          <a:lstStyle>
            <a:lvl1pPr algn="ctr" defTabSz="1547812">
              <a:defRPr sz="3000">
                <a:solidFill>
                  <a:srgbClr val="0095BD"/>
                </a:solidFill>
                <a:latin typeface="Brown"/>
                <a:ea typeface="Brown"/>
                <a:cs typeface="Brown"/>
                <a:sym typeface="Brown"/>
              </a:defRPr>
            </a:lvl1pPr>
          </a:lstStyle>
          <a:p>
            <a:pPr/>
            <a:r>
              <a:t>24-26 ans</a:t>
            </a:r>
          </a:p>
        </p:txBody>
      </p:sp>
      <p:sp>
        <p:nvSpPr>
          <p:cNvPr id="775" name="TextBox 32"/>
          <p:cNvSpPr txBox="1"/>
          <p:nvPr/>
        </p:nvSpPr>
        <p:spPr>
          <a:xfrm>
            <a:off x="16333743" y="12813775"/>
            <a:ext cx="2010131" cy="558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2" tIns="50772" rIns="50772" bIns="50772" anchor="ctr">
            <a:spAutoFit/>
          </a:bodyPr>
          <a:lstStyle>
            <a:lvl1pPr algn="ctr" defTabSz="1547812">
              <a:defRPr sz="3000">
                <a:solidFill>
                  <a:srgbClr val="F8640C"/>
                </a:solidFill>
                <a:latin typeface="Brown"/>
                <a:ea typeface="Brown"/>
                <a:cs typeface="Brown"/>
                <a:sym typeface="Brown"/>
              </a:defRPr>
            </a:lvl1pPr>
          </a:lstStyle>
          <a:p>
            <a:pPr/>
            <a:r>
              <a:t>30 ans et +</a:t>
            </a:r>
          </a:p>
        </p:txBody>
      </p:sp>
      <p:sp>
        <p:nvSpPr>
          <p:cNvPr id="776" name="OBSERVATION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OBSERVATION</a:t>
            </a:r>
          </a:p>
        </p:txBody>
      </p:sp>
      <p:sp>
        <p:nvSpPr>
          <p:cNvPr id="777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COMPOSITION DU PANEL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1.Notre benchmark des sites de voyage:…"/>
          <p:cNvSpPr txBox="1"/>
          <p:nvPr/>
        </p:nvSpPr>
        <p:spPr>
          <a:xfrm>
            <a:off x="1018654" y="2908199"/>
            <a:ext cx="15075798" cy="7899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/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1.Notre benchmark des sites de voyage:</a:t>
            </a: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2.Composition du panel</a:t>
            </a: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3.Taux de réussite</a:t>
            </a: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4.Les causes d’erreurs récurrentes</a:t>
            </a: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5.Etude de l’efficience</a:t>
            </a: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6.Mesure de la satisfaction</a:t>
            </a: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7.j’aime j’aime pas</a:t>
            </a: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defTabSz="457200">
              <a:lnSpc>
                <a:spcPts val="5800"/>
              </a:lnSpc>
              <a:defRPr sz="3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8.Palmarès globale</a:t>
            </a:r>
          </a:p>
        </p:txBody>
      </p:sp>
      <p:sp>
        <p:nvSpPr>
          <p:cNvPr id="780" name="OBSERVATION"/>
          <p:cNvSpPr txBox="1"/>
          <p:nvPr/>
        </p:nvSpPr>
        <p:spPr>
          <a:xfrm>
            <a:off x="1079003" y="657990"/>
            <a:ext cx="1507579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OBSERVATION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Picture Placeholder 26"/>
          <p:cNvGrpSpPr/>
          <p:nvPr/>
        </p:nvGrpSpPr>
        <p:grpSpPr>
          <a:xfrm>
            <a:off x="1908761" y="5116085"/>
            <a:ext cx="9901341" cy="7568525"/>
            <a:chOff x="0" y="0"/>
            <a:chExt cx="9901340" cy="7568524"/>
          </a:xfrm>
        </p:grpSpPr>
        <p:sp>
          <p:nvSpPr>
            <p:cNvPr id="782" name="Rectangle"/>
            <p:cNvSpPr/>
            <p:nvPr/>
          </p:nvSpPr>
          <p:spPr>
            <a:xfrm>
              <a:off x="0" y="0"/>
              <a:ext cx="9901341" cy="756852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783" name="26653084_1705533182800576_85696209_o.jpg" descr="26653084_1705533182800576_85696209_o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9540" r="0" b="23130"/>
            <a:stretch>
              <a:fillRect/>
            </a:stretch>
          </p:blipFill>
          <p:spPr>
            <a:xfrm>
              <a:off x="-1" y="0"/>
              <a:ext cx="9901342" cy="7568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87" name="Picture Placeholder 27"/>
          <p:cNvGrpSpPr/>
          <p:nvPr/>
        </p:nvGrpSpPr>
        <p:grpSpPr>
          <a:xfrm>
            <a:off x="12561198" y="5116085"/>
            <a:ext cx="9901341" cy="7568525"/>
            <a:chOff x="0" y="0"/>
            <a:chExt cx="9901340" cy="7568524"/>
          </a:xfrm>
        </p:grpSpPr>
        <p:sp>
          <p:nvSpPr>
            <p:cNvPr id="785" name="Rectangle"/>
            <p:cNvSpPr/>
            <p:nvPr/>
          </p:nvSpPr>
          <p:spPr>
            <a:xfrm>
              <a:off x="0" y="0"/>
              <a:ext cx="9901341" cy="756852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786" name="image30.jpeg" descr="image30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1335" r="0" b="21335"/>
            <a:stretch>
              <a:fillRect/>
            </a:stretch>
          </p:blipFill>
          <p:spPr>
            <a:xfrm>
              <a:off x="-1" y="0"/>
              <a:ext cx="9901342" cy="7568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8" name="Pré-conception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Pré-conception</a:t>
            </a:r>
          </a:p>
        </p:txBody>
      </p:sp>
      <p:sp>
        <p:nvSpPr>
          <p:cNvPr id="789" name="Shape 73"/>
          <p:cNvSpPr txBox="1"/>
          <p:nvPr/>
        </p:nvSpPr>
        <p:spPr>
          <a:xfrm>
            <a:off x="1979795" y="1752599"/>
            <a:ext cx="17365296" cy="16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ATELIER 1 : TRI DE CARTES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Capture d’écran 2018-01-02 à 21.38.41.png" descr="Capture d’écran 2018-01-02 à 21.38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4900" y="3771490"/>
            <a:ext cx="21899675" cy="10233258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Pré-conception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Pré-conception</a:t>
            </a:r>
          </a:p>
        </p:txBody>
      </p:sp>
      <p:sp>
        <p:nvSpPr>
          <p:cNvPr id="793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TRI DE CARTES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Picture Placeholder 26"/>
          <p:cNvGrpSpPr/>
          <p:nvPr/>
        </p:nvGrpSpPr>
        <p:grpSpPr>
          <a:xfrm>
            <a:off x="1908760" y="5152009"/>
            <a:ext cx="9901342" cy="7568525"/>
            <a:chOff x="0" y="0"/>
            <a:chExt cx="9901340" cy="7568524"/>
          </a:xfrm>
        </p:grpSpPr>
        <p:sp>
          <p:nvSpPr>
            <p:cNvPr id="795" name="Rectangle"/>
            <p:cNvSpPr/>
            <p:nvPr/>
          </p:nvSpPr>
          <p:spPr>
            <a:xfrm>
              <a:off x="0" y="0"/>
              <a:ext cx="9901341" cy="756852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796" name="IMG_20171220_102111454_HDR.jpg" descr="IMG_20171220_102111454_HDR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3206" t="0" r="13206" b="0"/>
            <a:stretch>
              <a:fillRect/>
            </a:stretch>
          </p:blipFill>
          <p:spPr>
            <a:xfrm>
              <a:off x="-1" y="0"/>
              <a:ext cx="9901342" cy="7568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00" name="Picture Placeholder 27"/>
          <p:cNvGrpSpPr/>
          <p:nvPr/>
        </p:nvGrpSpPr>
        <p:grpSpPr>
          <a:xfrm>
            <a:off x="12535798" y="5152009"/>
            <a:ext cx="9926742" cy="7568525"/>
            <a:chOff x="-25400" y="0"/>
            <a:chExt cx="9926740" cy="7568524"/>
          </a:xfrm>
        </p:grpSpPr>
        <p:sp>
          <p:nvSpPr>
            <p:cNvPr id="798" name="Rectangle"/>
            <p:cNvSpPr/>
            <p:nvPr/>
          </p:nvSpPr>
          <p:spPr>
            <a:xfrm>
              <a:off x="0" y="0"/>
              <a:ext cx="9901341" cy="756852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799" name="26653936_1705537972800097_1925556359_o.jpg" descr="26653936_1705537972800097_1925556359_o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6100" t="0" r="312" b="0"/>
            <a:stretch>
              <a:fillRect/>
            </a:stretch>
          </p:blipFill>
          <p:spPr>
            <a:xfrm>
              <a:off x="-25401" y="0"/>
              <a:ext cx="9901342" cy="7568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1" name="Pré-conception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Pré-conception</a:t>
            </a:r>
          </a:p>
        </p:txBody>
      </p:sp>
      <p:sp>
        <p:nvSpPr>
          <p:cNvPr id="802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ATELIER 2 : CRAZY EIGHT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Shape 70"/>
          <p:cNvGrpSpPr/>
          <p:nvPr/>
        </p:nvGrpSpPr>
        <p:grpSpPr>
          <a:xfrm>
            <a:off x="14779625" y="4062317"/>
            <a:ext cx="5125652" cy="4395883"/>
            <a:chOff x="0" y="0"/>
            <a:chExt cx="5125651" cy="4395882"/>
          </a:xfrm>
        </p:grpSpPr>
        <p:sp>
          <p:nvSpPr>
            <p:cNvPr id="247" name="Rectangle"/>
            <p:cNvSpPr/>
            <p:nvPr/>
          </p:nvSpPr>
          <p:spPr>
            <a:xfrm>
              <a:off x="0" y="0"/>
              <a:ext cx="5125652" cy="439588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48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78" t="0" r="6277" b="0"/>
            <a:stretch>
              <a:fillRect/>
            </a:stretch>
          </p:blipFill>
          <p:spPr>
            <a:xfrm>
              <a:off x="0" y="0"/>
              <a:ext cx="5125652" cy="4395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0" name="Shape 72" descr="Shape 72"/>
          <p:cNvPicPr>
            <a:picLocks noChangeAspect="1"/>
          </p:cNvPicPr>
          <p:nvPr/>
        </p:nvPicPr>
        <p:blipFill>
          <a:blip r:embed="rId3">
            <a:extLst/>
          </a:blip>
          <a:srcRect l="5148" t="1613" r="19938" b="0"/>
          <a:stretch>
            <a:fillRect/>
          </a:stretch>
        </p:blipFill>
        <p:spPr>
          <a:xfrm>
            <a:off x="10704173" y="3297336"/>
            <a:ext cx="10553701" cy="905111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73"/>
          <p:cNvSpPr txBox="1"/>
          <p:nvPr/>
        </p:nvSpPr>
        <p:spPr>
          <a:xfrm>
            <a:off x="1979795" y="1498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Découverte</a:t>
            </a:r>
          </a:p>
        </p:txBody>
      </p:sp>
      <p:sp>
        <p:nvSpPr>
          <p:cNvPr id="252" name="Shape 74"/>
          <p:cNvSpPr txBox="1"/>
          <p:nvPr/>
        </p:nvSpPr>
        <p:spPr>
          <a:xfrm>
            <a:off x="2289567" y="6764376"/>
            <a:ext cx="7061931" cy="211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50000"/>
              </a:lnSpc>
              <a:defRPr sz="2400">
                <a:solidFill>
                  <a:srgbClr val="FA2D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t>Présentation Macfly</a:t>
            </a:r>
          </a:p>
          <a:p>
            <a:pPr>
              <a:lnSpc>
                <a:spcPct val="150000"/>
              </a:lnSpc>
              <a:defRPr sz="2400">
                <a:solidFill>
                  <a:srgbClr val="FA2D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t>Objectif &amp; contexte du projet</a:t>
            </a:r>
          </a:p>
          <a:p>
            <a:pPr>
              <a:lnSpc>
                <a:spcPct val="150000"/>
              </a:lnSpc>
              <a:defRPr sz="2400">
                <a:solidFill>
                  <a:srgbClr val="FA2D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</a:p>
        </p:txBody>
      </p:sp>
      <p:sp>
        <p:nvSpPr>
          <p:cNvPr id="253" name="Shape 76"/>
          <p:cNvSpPr/>
          <p:nvPr/>
        </p:nvSpPr>
        <p:spPr>
          <a:xfrm>
            <a:off x="10704175" y="9605246"/>
            <a:ext cx="2743201" cy="2743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254" name="Shape 78"/>
          <p:cNvSpPr txBox="1"/>
          <p:nvPr/>
        </p:nvSpPr>
        <p:spPr>
          <a:xfrm rot="16200000">
            <a:off x="20134624" y="1020133"/>
            <a:ext cx="6187062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0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Découverte</a:t>
            </a:r>
          </a:p>
        </p:txBody>
      </p:sp>
      <p:sp>
        <p:nvSpPr>
          <p:cNvPr id="255" name="Shape 80"/>
          <p:cNvSpPr/>
          <p:nvPr/>
        </p:nvSpPr>
        <p:spPr>
          <a:xfrm>
            <a:off x="11319181" y="10219728"/>
            <a:ext cx="1520757" cy="1520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900"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256" name="Shape 101"/>
          <p:cNvSpPr txBox="1"/>
          <p:nvPr/>
        </p:nvSpPr>
        <p:spPr>
          <a:xfrm rot="16200000">
            <a:off x="21293853" y="3015589"/>
            <a:ext cx="1378345" cy="145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57" name="Shape 103"/>
          <p:cNvSpPr txBox="1"/>
          <p:nvPr/>
        </p:nvSpPr>
        <p:spPr>
          <a:xfrm>
            <a:off x="21257875" y="4885985"/>
            <a:ext cx="1694097" cy="74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02</a:t>
            </a: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03</a:t>
            </a: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04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05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ré-conception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Pré-conception</a:t>
            </a:r>
          </a:p>
        </p:txBody>
      </p:sp>
      <p:sp>
        <p:nvSpPr>
          <p:cNvPr id="805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CRAZY EIGHT</a:t>
            </a:r>
          </a:p>
        </p:txBody>
      </p:sp>
      <p:sp>
        <p:nvSpPr>
          <p:cNvPr id="806" name="Shape 74"/>
          <p:cNvSpPr txBox="1"/>
          <p:nvPr/>
        </p:nvSpPr>
        <p:spPr>
          <a:xfrm>
            <a:off x="2966607" y="4970799"/>
            <a:ext cx="7061931" cy="377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50000"/>
              </a:lnSpc>
              <a:defRPr sz="24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t>Le carry eight est un atelier d’idéation qui permet de générer des solutions de conception à une problématique, un maximum de bonnes idées et de créer des consensus</a:t>
            </a:r>
          </a:p>
          <a:p>
            <a:pPr>
              <a:lnSpc>
                <a:spcPct val="150000"/>
              </a:lnSpc>
              <a:defRPr sz="2400">
                <a:solidFill>
                  <a:srgbClr val="FA2D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</a:p>
        </p:txBody>
      </p:sp>
      <p:sp>
        <p:nvSpPr>
          <p:cNvPr id="807" name="Cercle"/>
          <p:cNvSpPr/>
          <p:nvPr/>
        </p:nvSpPr>
        <p:spPr>
          <a:xfrm>
            <a:off x="4592572" y="8927890"/>
            <a:ext cx="3810001" cy="381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08" name="8 minutes"/>
          <p:cNvSpPr txBox="1"/>
          <p:nvPr/>
        </p:nvSpPr>
        <p:spPr>
          <a:xfrm>
            <a:off x="5027611" y="10437920"/>
            <a:ext cx="2939924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5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8 minutes</a:t>
            </a:r>
          </a:p>
        </p:txBody>
      </p:sp>
      <p:grpSp>
        <p:nvGrpSpPr>
          <p:cNvPr id="811" name="Picture Placeholder 27"/>
          <p:cNvGrpSpPr/>
          <p:nvPr/>
        </p:nvGrpSpPr>
        <p:grpSpPr>
          <a:xfrm>
            <a:off x="12535798" y="5152009"/>
            <a:ext cx="9926741" cy="7568525"/>
            <a:chOff x="-25400" y="0"/>
            <a:chExt cx="9926740" cy="7568524"/>
          </a:xfrm>
        </p:grpSpPr>
        <p:sp>
          <p:nvSpPr>
            <p:cNvPr id="809" name="Rectangle"/>
            <p:cNvSpPr/>
            <p:nvPr/>
          </p:nvSpPr>
          <p:spPr>
            <a:xfrm>
              <a:off x="0" y="0"/>
              <a:ext cx="9901341" cy="756852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810" name="IMG_20171220_114548.jpg" descr="IMG_20171220_114548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41" t="0" r="941" b="0"/>
            <a:stretch>
              <a:fillRect/>
            </a:stretch>
          </p:blipFill>
          <p:spPr>
            <a:xfrm>
              <a:off x="-25400" y="0"/>
              <a:ext cx="9901341" cy="7568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Shape 257"/>
          <p:cNvGrpSpPr/>
          <p:nvPr/>
        </p:nvGrpSpPr>
        <p:grpSpPr>
          <a:xfrm>
            <a:off x="14756054" y="4062317"/>
            <a:ext cx="5125652" cy="4395883"/>
            <a:chOff x="0" y="0"/>
            <a:chExt cx="5125651" cy="4395882"/>
          </a:xfrm>
        </p:grpSpPr>
        <p:sp>
          <p:nvSpPr>
            <p:cNvPr id="813" name="Rectangle"/>
            <p:cNvSpPr/>
            <p:nvPr/>
          </p:nvSpPr>
          <p:spPr>
            <a:xfrm>
              <a:off x="0" y="0"/>
              <a:ext cx="5125652" cy="439588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814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78" t="0" r="6277" b="0"/>
            <a:stretch>
              <a:fillRect/>
            </a:stretch>
          </p:blipFill>
          <p:spPr>
            <a:xfrm>
              <a:off x="0" y="0"/>
              <a:ext cx="5125652" cy="4395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16" name="Shape 259"/>
          <p:cNvSpPr txBox="1"/>
          <p:nvPr/>
        </p:nvSpPr>
        <p:spPr>
          <a:xfrm>
            <a:off x="1979795" y="1498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PROTOTYPAGE</a:t>
            </a:r>
          </a:p>
        </p:txBody>
      </p:sp>
      <p:pic>
        <p:nvPicPr>
          <p:cNvPr id="817" name="Shape 260" descr="Shape 260"/>
          <p:cNvPicPr>
            <a:picLocks noChangeAspect="1"/>
          </p:cNvPicPr>
          <p:nvPr/>
        </p:nvPicPr>
        <p:blipFill>
          <a:blip r:embed="rId3">
            <a:extLst/>
          </a:blip>
          <a:srcRect l="8937" t="0" r="12521" b="0"/>
          <a:stretch>
            <a:fillRect/>
          </a:stretch>
        </p:blipFill>
        <p:spPr>
          <a:xfrm>
            <a:off x="10713288" y="3259756"/>
            <a:ext cx="10502392" cy="8915401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Shape 263"/>
          <p:cNvSpPr/>
          <p:nvPr/>
        </p:nvSpPr>
        <p:spPr>
          <a:xfrm>
            <a:off x="10704175" y="9605246"/>
            <a:ext cx="2743201" cy="2743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819" name="Shape 265"/>
          <p:cNvSpPr txBox="1"/>
          <p:nvPr/>
        </p:nvSpPr>
        <p:spPr>
          <a:xfrm rot="16200000">
            <a:off x="20134624" y="6735134"/>
            <a:ext cx="6187062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0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Prototypepage</a:t>
            </a:r>
          </a:p>
        </p:txBody>
      </p:sp>
      <p:sp>
        <p:nvSpPr>
          <p:cNvPr id="820" name="Shape 270"/>
          <p:cNvSpPr/>
          <p:nvPr/>
        </p:nvSpPr>
        <p:spPr>
          <a:xfrm>
            <a:off x="11319181" y="10219728"/>
            <a:ext cx="1520757" cy="1520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900"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821" name="Shape 101"/>
          <p:cNvSpPr txBox="1"/>
          <p:nvPr/>
        </p:nvSpPr>
        <p:spPr>
          <a:xfrm rot="16200000">
            <a:off x="20257553" y="7705795"/>
            <a:ext cx="3631449" cy="145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822" name="Shape 103"/>
          <p:cNvSpPr txBox="1"/>
          <p:nvPr/>
        </p:nvSpPr>
        <p:spPr>
          <a:xfrm>
            <a:off x="21226229" y="9918406"/>
            <a:ext cx="1694097" cy="22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05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06</a:t>
            </a:r>
          </a:p>
        </p:txBody>
      </p:sp>
      <p:sp>
        <p:nvSpPr>
          <p:cNvPr id="823" name="Shape 103"/>
          <p:cNvSpPr txBox="1"/>
          <p:nvPr/>
        </p:nvSpPr>
        <p:spPr>
          <a:xfrm>
            <a:off x="21226229" y="2934337"/>
            <a:ext cx="1694097" cy="397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01</a:t>
            </a: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02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03</a:t>
            </a:r>
          </a:p>
        </p:txBody>
      </p:sp>
      <p:sp>
        <p:nvSpPr>
          <p:cNvPr id="824" name="Prototype papier"/>
          <p:cNvSpPr txBox="1"/>
          <p:nvPr/>
        </p:nvSpPr>
        <p:spPr>
          <a:xfrm>
            <a:off x="2948442" y="6409302"/>
            <a:ext cx="4715346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Prototype papier</a:t>
            </a:r>
          </a:p>
        </p:txBody>
      </p:sp>
      <p:sp>
        <p:nvSpPr>
          <p:cNvPr id="825" name="Zoning"/>
          <p:cNvSpPr txBox="1"/>
          <p:nvPr/>
        </p:nvSpPr>
        <p:spPr>
          <a:xfrm>
            <a:off x="2948442" y="5324966"/>
            <a:ext cx="6148415" cy="6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Zoning</a:t>
            </a:r>
          </a:p>
        </p:txBody>
      </p:sp>
      <p:sp>
        <p:nvSpPr>
          <p:cNvPr id="826" name="Prototype haute fidélité"/>
          <p:cNvSpPr txBox="1"/>
          <p:nvPr/>
        </p:nvSpPr>
        <p:spPr>
          <a:xfrm>
            <a:off x="2948442" y="8577973"/>
            <a:ext cx="671846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Prototype haute fidélité</a:t>
            </a:r>
          </a:p>
        </p:txBody>
      </p:sp>
      <p:sp>
        <p:nvSpPr>
          <p:cNvPr id="827" name="Prototype faible fidélité"/>
          <p:cNvSpPr txBox="1"/>
          <p:nvPr/>
        </p:nvSpPr>
        <p:spPr>
          <a:xfrm>
            <a:off x="2948442" y="7493638"/>
            <a:ext cx="6718462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Prototype faible fidélité</a:t>
            </a:r>
          </a:p>
        </p:txBody>
      </p:sp>
      <p:sp>
        <p:nvSpPr>
          <p:cNvPr id="828" name="Cercle"/>
          <p:cNvSpPr/>
          <p:nvPr/>
        </p:nvSpPr>
        <p:spPr>
          <a:xfrm>
            <a:off x="2220642" y="555354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29" name="Cercle"/>
          <p:cNvSpPr/>
          <p:nvPr/>
        </p:nvSpPr>
        <p:spPr>
          <a:xfrm>
            <a:off x="2220642" y="6637876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30" name="Cercle"/>
          <p:cNvSpPr/>
          <p:nvPr/>
        </p:nvSpPr>
        <p:spPr>
          <a:xfrm>
            <a:off x="2220642" y="7722211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31" name="Cercle"/>
          <p:cNvSpPr/>
          <p:nvPr/>
        </p:nvSpPr>
        <p:spPr>
          <a:xfrm>
            <a:off x="2220642" y="8806546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ROTOTYPAG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PROTOTYPAGE</a:t>
            </a:r>
          </a:p>
        </p:txBody>
      </p:sp>
      <p:sp>
        <p:nvSpPr>
          <p:cNvPr id="834" name="Shape 73"/>
          <p:cNvSpPr txBox="1"/>
          <p:nvPr/>
        </p:nvSpPr>
        <p:spPr>
          <a:xfrm>
            <a:off x="1979795" y="1752599"/>
            <a:ext cx="17525962" cy="16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LES DIFFÉRENTES PHASES</a:t>
            </a:r>
          </a:p>
        </p:txBody>
      </p:sp>
      <p:sp>
        <p:nvSpPr>
          <p:cNvPr id="835" name="ACHAT"/>
          <p:cNvSpPr txBox="1"/>
          <p:nvPr/>
        </p:nvSpPr>
        <p:spPr>
          <a:xfrm>
            <a:off x="3639721" y="6456008"/>
            <a:ext cx="1851844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ACHAT</a:t>
            </a:r>
          </a:p>
        </p:txBody>
      </p:sp>
      <p:sp>
        <p:nvSpPr>
          <p:cNvPr id="836" name="RECHERCHE"/>
          <p:cNvSpPr txBox="1"/>
          <p:nvPr/>
        </p:nvSpPr>
        <p:spPr>
          <a:xfrm>
            <a:off x="3639721" y="5371673"/>
            <a:ext cx="302727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RECHERCHE</a:t>
            </a:r>
          </a:p>
        </p:txBody>
      </p:sp>
      <p:sp>
        <p:nvSpPr>
          <p:cNvPr id="837" name="POST-ACHAT (MÉTABILLET, FEUILLE DE ROUTE)"/>
          <p:cNvSpPr txBox="1"/>
          <p:nvPr/>
        </p:nvSpPr>
        <p:spPr>
          <a:xfrm>
            <a:off x="3639721" y="8624679"/>
            <a:ext cx="1102995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POST-ACHAT (MÉTABILLET, FEUILLE DE ROUTE)</a:t>
            </a:r>
          </a:p>
        </p:txBody>
      </p:sp>
      <p:sp>
        <p:nvSpPr>
          <p:cNvPr id="838" name="INSPIRATION"/>
          <p:cNvSpPr txBox="1"/>
          <p:nvPr/>
        </p:nvSpPr>
        <p:spPr>
          <a:xfrm>
            <a:off x="3639721" y="7540344"/>
            <a:ext cx="313803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INSPIRATION</a:t>
            </a:r>
          </a:p>
        </p:txBody>
      </p:sp>
      <p:sp>
        <p:nvSpPr>
          <p:cNvPr id="839" name="NOVICE DU VOYAGE"/>
          <p:cNvSpPr txBox="1"/>
          <p:nvPr/>
        </p:nvSpPr>
        <p:spPr>
          <a:xfrm>
            <a:off x="3639721" y="9709014"/>
            <a:ext cx="471649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NOVICE DU VOYAGE</a:t>
            </a:r>
          </a:p>
        </p:txBody>
      </p:sp>
      <p:sp>
        <p:nvSpPr>
          <p:cNvPr id="840" name="Rectangle"/>
          <p:cNvSpPr/>
          <p:nvPr/>
        </p:nvSpPr>
        <p:spPr>
          <a:xfrm>
            <a:off x="2693205" y="5535430"/>
            <a:ext cx="184372" cy="1423251"/>
          </a:xfrm>
          <a:prstGeom prst="rect">
            <a:avLst/>
          </a:prstGeom>
          <a:solidFill>
            <a:srgbClr val="46C2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</a:p>
        </p:txBody>
      </p:sp>
      <p:pic>
        <p:nvPicPr>
          <p:cNvPr id="8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059" y="5612055"/>
            <a:ext cx="1270001" cy="127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5" name="Grouper"/>
          <p:cNvGrpSpPr/>
          <p:nvPr/>
        </p:nvGrpSpPr>
        <p:grpSpPr>
          <a:xfrm>
            <a:off x="1158692" y="8313503"/>
            <a:ext cx="1036736" cy="1270001"/>
            <a:chOff x="0" y="0"/>
            <a:chExt cx="1036735" cy="1270000"/>
          </a:xfrm>
        </p:grpSpPr>
        <p:pic>
          <p:nvPicPr>
            <p:cNvPr id="842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36326"/>
              <a:ext cx="1033674" cy="10336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3" name="Figure"/>
            <p:cNvSpPr/>
            <p:nvPr/>
          </p:nvSpPr>
          <p:spPr>
            <a:xfrm>
              <a:off x="329590" y="185735"/>
              <a:ext cx="553118" cy="58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23" y="0"/>
                  </a:moveTo>
                  <a:lnTo>
                    <a:pt x="0" y="14863"/>
                  </a:lnTo>
                  <a:lnTo>
                    <a:pt x="4924" y="21600"/>
                  </a:lnTo>
                  <a:lnTo>
                    <a:pt x="21600" y="4481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825500">
                <a:defRPr sz="1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844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3143" y="0"/>
              <a:ext cx="743593" cy="743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46" name="Rectangle"/>
          <p:cNvSpPr/>
          <p:nvPr/>
        </p:nvSpPr>
        <p:spPr>
          <a:xfrm>
            <a:off x="2693205" y="7550553"/>
            <a:ext cx="184372" cy="2694300"/>
          </a:xfrm>
          <a:prstGeom prst="rect">
            <a:avLst/>
          </a:prstGeom>
          <a:solidFill>
            <a:srgbClr val="DEBF1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Shape 288" descr="Shape 28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8534" y="4331841"/>
            <a:ext cx="11934295" cy="8385724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PROTOTYPAGES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PROTOTYPAGES</a:t>
            </a:r>
          </a:p>
        </p:txBody>
      </p:sp>
      <p:sp>
        <p:nvSpPr>
          <p:cNvPr id="850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ZONING</a:t>
            </a:r>
          </a:p>
        </p:txBody>
      </p:sp>
      <p:pic>
        <p:nvPicPr>
          <p:cNvPr id="8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46782" y="779278"/>
            <a:ext cx="2071279" cy="2071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Picture Placeholder 27"/>
          <p:cNvGrpSpPr/>
          <p:nvPr/>
        </p:nvGrpSpPr>
        <p:grpSpPr>
          <a:xfrm>
            <a:off x="12535798" y="5152009"/>
            <a:ext cx="9926741" cy="7568525"/>
            <a:chOff x="-25400" y="0"/>
            <a:chExt cx="9926740" cy="7568524"/>
          </a:xfrm>
        </p:grpSpPr>
        <p:sp>
          <p:nvSpPr>
            <p:cNvPr id="855" name="Rectangle"/>
            <p:cNvSpPr/>
            <p:nvPr/>
          </p:nvSpPr>
          <p:spPr>
            <a:xfrm>
              <a:off x="0" y="0"/>
              <a:ext cx="9901341" cy="756852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856" name="image22.jpeg" descr="image22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1089" t="0" r="5336" b="0"/>
            <a:stretch>
              <a:fillRect/>
            </a:stretch>
          </p:blipFill>
          <p:spPr>
            <a:xfrm>
              <a:off x="-25400" y="0"/>
              <a:ext cx="9901341" cy="7568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58" name="Prototypag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Prototypage</a:t>
            </a:r>
          </a:p>
        </p:txBody>
      </p:sp>
      <p:sp>
        <p:nvSpPr>
          <p:cNvPr id="859" name="Shape 73"/>
          <p:cNvSpPr txBox="1"/>
          <p:nvPr/>
        </p:nvSpPr>
        <p:spPr>
          <a:xfrm>
            <a:off x="1979795" y="1752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PROTOTYPES PAPIER</a:t>
            </a:r>
          </a:p>
        </p:txBody>
      </p:sp>
      <p:sp>
        <p:nvSpPr>
          <p:cNvPr id="860" name="PREMIÈRE PROPOSITION D’ORGANISATION DES ÉLÉMENTS"/>
          <p:cNvSpPr txBox="1"/>
          <p:nvPr/>
        </p:nvSpPr>
        <p:spPr>
          <a:xfrm>
            <a:off x="1830246" y="8081537"/>
            <a:ext cx="7951202" cy="1193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PREMIÈRE PROPOSITION D’ORGANISATION DES ÉLÉMENTS</a:t>
            </a:r>
          </a:p>
        </p:txBody>
      </p:sp>
      <p:sp>
        <p:nvSpPr>
          <p:cNvPr id="861" name="PREMIER TRI D’IDÉES"/>
          <p:cNvSpPr txBox="1"/>
          <p:nvPr/>
        </p:nvSpPr>
        <p:spPr>
          <a:xfrm>
            <a:off x="1830246" y="7270251"/>
            <a:ext cx="5184214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PREMIER TRI D’IDÉES</a:t>
            </a:r>
          </a:p>
        </p:txBody>
      </p:sp>
      <p:sp>
        <p:nvSpPr>
          <p:cNvPr id="862" name="Cercle"/>
          <p:cNvSpPr/>
          <p:nvPr/>
        </p:nvSpPr>
        <p:spPr>
          <a:xfrm>
            <a:off x="1102446" y="7498825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63" name="Cercle"/>
          <p:cNvSpPr/>
          <p:nvPr/>
        </p:nvSpPr>
        <p:spPr>
          <a:xfrm>
            <a:off x="1102446" y="858316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64" name="TextBox 9"/>
          <p:cNvSpPr txBox="1"/>
          <p:nvPr/>
        </p:nvSpPr>
        <p:spPr>
          <a:xfrm>
            <a:off x="1013325" y="4919217"/>
            <a:ext cx="11176347" cy="10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pc="600" sz="2800">
                <a:solidFill>
                  <a:srgbClr val="44546A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OBJECTIF : DÉFRICHER AVANT DE PASSER AUX PROTOTYPES DE TEST</a:t>
            </a:r>
          </a:p>
        </p:txBody>
      </p:sp>
      <p:pic>
        <p:nvPicPr>
          <p:cNvPr id="8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7718" y="10801101"/>
            <a:ext cx="2071279" cy="2071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Picture Placeholder 27"/>
          <p:cNvGrpSpPr/>
          <p:nvPr/>
        </p:nvGrpSpPr>
        <p:grpSpPr>
          <a:xfrm>
            <a:off x="12535798" y="5152009"/>
            <a:ext cx="9926741" cy="7568525"/>
            <a:chOff x="-25400" y="0"/>
            <a:chExt cx="9926740" cy="7568524"/>
          </a:xfrm>
        </p:grpSpPr>
        <p:sp>
          <p:nvSpPr>
            <p:cNvPr id="867" name="Rectangle"/>
            <p:cNvSpPr/>
            <p:nvPr/>
          </p:nvSpPr>
          <p:spPr>
            <a:xfrm>
              <a:off x="0" y="0"/>
              <a:ext cx="9901341" cy="756852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392" tIns="91392" rIns="91392" bIns="91392" numCol="1" anchor="ctr">
              <a:noAutofit/>
            </a:bodyPr>
            <a:lstStyle/>
            <a:p>
              <a:pPr defTabSz="1828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868" name="image25.jpeg" descr="image25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3212" t="0" r="13212" b="0"/>
            <a:stretch>
              <a:fillRect/>
            </a:stretch>
          </p:blipFill>
          <p:spPr>
            <a:xfrm>
              <a:off x="-25400" y="0"/>
              <a:ext cx="9901341" cy="7568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70" name="Prototypag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Prototypage</a:t>
            </a:r>
          </a:p>
        </p:txBody>
      </p:sp>
      <p:sp>
        <p:nvSpPr>
          <p:cNvPr id="871" name="Shape 73"/>
          <p:cNvSpPr txBox="1"/>
          <p:nvPr/>
        </p:nvSpPr>
        <p:spPr>
          <a:xfrm>
            <a:off x="1979795" y="1752599"/>
            <a:ext cx="18298389" cy="16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TESTS PROTOTYPES PAPIER</a:t>
            </a:r>
          </a:p>
        </p:txBody>
      </p:sp>
      <p:sp>
        <p:nvSpPr>
          <p:cNvPr id="872" name="bUDGET À METTRE AVEC LES AUTRES FILTRES"/>
          <p:cNvSpPr txBox="1"/>
          <p:nvPr/>
        </p:nvSpPr>
        <p:spPr>
          <a:xfrm>
            <a:off x="2122780" y="7439225"/>
            <a:ext cx="10605425" cy="60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bUDGET À METTRE AVEC LES AUTRES FILTRES</a:t>
            </a:r>
          </a:p>
        </p:txBody>
      </p:sp>
      <p:sp>
        <p:nvSpPr>
          <p:cNvPr id="873" name="PARTAGE &amp; SAUVEGARDE"/>
          <p:cNvSpPr txBox="1"/>
          <p:nvPr/>
        </p:nvSpPr>
        <p:spPr>
          <a:xfrm>
            <a:off x="2122780" y="6335840"/>
            <a:ext cx="608444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PARTAGE &amp; SAUVEGARDE</a:t>
            </a:r>
          </a:p>
        </p:txBody>
      </p:sp>
      <p:sp>
        <p:nvSpPr>
          <p:cNvPr id="874" name="Cercle"/>
          <p:cNvSpPr/>
          <p:nvPr/>
        </p:nvSpPr>
        <p:spPr>
          <a:xfrm>
            <a:off x="1418844" y="6564413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75" name="Cercle"/>
          <p:cNvSpPr/>
          <p:nvPr/>
        </p:nvSpPr>
        <p:spPr>
          <a:xfrm>
            <a:off x="1418844" y="7648749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76" name="CTA À MODIFIER ET À METTRE EN VALEUR"/>
          <p:cNvSpPr txBox="1"/>
          <p:nvPr/>
        </p:nvSpPr>
        <p:spPr>
          <a:xfrm>
            <a:off x="2122780" y="9804719"/>
            <a:ext cx="9662708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CTA À MODIFIER ET À METTRE EN VALEUR</a:t>
            </a:r>
          </a:p>
        </p:txBody>
      </p:sp>
      <p:sp>
        <p:nvSpPr>
          <p:cNvPr id="877" name="UN SEUL ÉCRAN, PLUSIEURS ÉTATS"/>
          <p:cNvSpPr txBox="1"/>
          <p:nvPr/>
        </p:nvSpPr>
        <p:spPr>
          <a:xfrm>
            <a:off x="2122780" y="8720384"/>
            <a:ext cx="8146643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UN SEUL ÉCRAN, PLUSIEURS ÉTATS</a:t>
            </a:r>
          </a:p>
        </p:txBody>
      </p:sp>
      <p:sp>
        <p:nvSpPr>
          <p:cNvPr id="878" name="PHASE D’ACHAT À MIEUX GUIDER"/>
          <p:cNvSpPr txBox="1"/>
          <p:nvPr/>
        </p:nvSpPr>
        <p:spPr>
          <a:xfrm>
            <a:off x="2122780" y="10889055"/>
            <a:ext cx="7887269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PHASE D’ACHAT À MIEUX GUIDER</a:t>
            </a:r>
          </a:p>
        </p:txBody>
      </p:sp>
      <p:sp>
        <p:nvSpPr>
          <p:cNvPr id="879" name="Cercle"/>
          <p:cNvSpPr/>
          <p:nvPr/>
        </p:nvSpPr>
        <p:spPr>
          <a:xfrm>
            <a:off x="1418844" y="8948957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80" name="Cercle"/>
          <p:cNvSpPr/>
          <p:nvPr/>
        </p:nvSpPr>
        <p:spPr>
          <a:xfrm>
            <a:off x="1418844" y="10033293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81" name="Cercle"/>
          <p:cNvSpPr/>
          <p:nvPr/>
        </p:nvSpPr>
        <p:spPr>
          <a:xfrm>
            <a:off x="1418844" y="11117628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rototypag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Prototypage</a:t>
            </a:r>
          </a:p>
        </p:txBody>
      </p:sp>
      <p:sp>
        <p:nvSpPr>
          <p:cNvPr id="884" name="Shape 73"/>
          <p:cNvSpPr txBox="1"/>
          <p:nvPr/>
        </p:nvSpPr>
        <p:spPr>
          <a:xfrm>
            <a:off x="1979795" y="1752599"/>
            <a:ext cx="18731739" cy="16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PROTOTYPE BASSE FIDELITÉ</a:t>
            </a:r>
          </a:p>
        </p:txBody>
      </p:sp>
      <p:sp>
        <p:nvSpPr>
          <p:cNvPr id="885" name="PARCOURS UTILISATEURS GUIDÉS"/>
          <p:cNvSpPr txBox="1"/>
          <p:nvPr/>
        </p:nvSpPr>
        <p:spPr>
          <a:xfrm>
            <a:off x="2811186" y="8612447"/>
            <a:ext cx="7951202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PARCOURS UTILISATEURS GUIDÉS</a:t>
            </a:r>
          </a:p>
        </p:txBody>
      </p:sp>
      <p:sp>
        <p:nvSpPr>
          <p:cNvPr id="886" name="INTERACTIONS"/>
          <p:cNvSpPr txBox="1"/>
          <p:nvPr/>
        </p:nvSpPr>
        <p:spPr>
          <a:xfrm>
            <a:off x="2811186" y="7528113"/>
            <a:ext cx="5184214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INTERACTIONS</a:t>
            </a:r>
          </a:p>
        </p:txBody>
      </p:sp>
      <p:sp>
        <p:nvSpPr>
          <p:cNvPr id="887" name="Cercle"/>
          <p:cNvSpPr/>
          <p:nvPr/>
        </p:nvSpPr>
        <p:spPr>
          <a:xfrm>
            <a:off x="2083386" y="7756686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88" name="Cercle"/>
          <p:cNvSpPr/>
          <p:nvPr/>
        </p:nvSpPr>
        <p:spPr>
          <a:xfrm>
            <a:off x="2083386" y="8841021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889" name="Shape 317" descr="Shape 317"/>
          <p:cNvPicPr>
            <a:picLocks noChangeAspect="1"/>
          </p:cNvPicPr>
          <p:nvPr/>
        </p:nvPicPr>
        <p:blipFill>
          <a:blip r:embed="rId2">
            <a:extLst/>
          </a:blip>
          <a:srcRect l="0" t="24179" r="0" b="0"/>
          <a:stretch>
            <a:fillRect/>
          </a:stretch>
        </p:blipFill>
        <p:spPr>
          <a:xfrm>
            <a:off x="12167611" y="5135399"/>
            <a:ext cx="10178182" cy="7601575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RÉORGANISATION DES ÉLÉMENTS"/>
          <p:cNvSpPr txBox="1"/>
          <p:nvPr/>
        </p:nvSpPr>
        <p:spPr>
          <a:xfrm>
            <a:off x="2811186" y="9696782"/>
            <a:ext cx="8175363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RÉORGANISATION DES ÉLÉMENTS</a:t>
            </a:r>
          </a:p>
        </p:txBody>
      </p:sp>
      <p:sp>
        <p:nvSpPr>
          <p:cNvPr id="891" name="Cercle"/>
          <p:cNvSpPr/>
          <p:nvPr/>
        </p:nvSpPr>
        <p:spPr>
          <a:xfrm>
            <a:off x="2083386" y="9925355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892" name="Shape 318" descr="Shape 3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35337" y="793242"/>
            <a:ext cx="2072602" cy="207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rototypag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Prototypage</a:t>
            </a:r>
          </a:p>
        </p:txBody>
      </p:sp>
      <p:sp>
        <p:nvSpPr>
          <p:cNvPr id="895" name="Shape 73"/>
          <p:cNvSpPr txBox="1"/>
          <p:nvPr/>
        </p:nvSpPr>
        <p:spPr>
          <a:xfrm>
            <a:off x="1979795" y="1752599"/>
            <a:ext cx="22941768" cy="146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TESTS PROTOTYPES BASSE FIDÉLITÉ</a:t>
            </a:r>
          </a:p>
        </p:txBody>
      </p:sp>
      <p:sp>
        <p:nvSpPr>
          <p:cNvPr id="896" name="ARCHITECTURE DE L’INFORMATION CLAIRE ET LUDIQUE"/>
          <p:cNvSpPr txBox="1"/>
          <p:nvPr/>
        </p:nvSpPr>
        <p:spPr>
          <a:xfrm>
            <a:off x="2905691" y="5462896"/>
            <a:ext cx="13129172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ARCHITECTURE DE L’INFORMATION CLAIRE ET LUDIQUE</a:t>
            </a:r>
          </a:p>
        </p:txBody>
      </p:sp>
      <p:sp>
        <p:nvSpPr>
          <p:cNvPr id="897" name="STRUCTURE VALIDÉE"/>
          <p:cNvSpPr txBox="1"/>
          <p:nvPr/>
        </p:nvSpPr>
        <p:spPr>
          <a:xfrm>
            <a:off x="2905691" y="4378561"/>
            <a:ext cx="5367332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STRUCTURE VALIDÉE </a:t>
            </a:r>
          </a:p>
        </p:txBody>
      </p:sp>
      <p:sp>
        <p:nvSpPr>
          <p:cNvPr id="898" name="Cercle"/>
          <p:cNvSpPr/>
          <p:nvPr/>
        </p:nvSpPr>
        <p:spPr>
          <a:xfrm>
            <a:off x="2201756" y="4607135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99" name="Cercle"/>
          <p:cNvSpPr/>
          <p:nvPr/>
        </p:nvSpPr>
        <p:spPr>
          <a:xfrm>
            <a:off x="2201756" y="569147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00" name="PHASE D’ACHAT TOUJOURS STRESSANTE"/>
          <p:cNvSpPr txBox="1"/>
          <p:nvPr/>
        </p:nvSpPr>
        <p:spPr>
          <a:xfrm>
            <a:off x="2905691" y="7847440"/>
            <a:ext cx="9662709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PHASE D’ACHAT TOUJOURS STRESSANTE </a:t>
            </a:r>
          </a:p>
        </p:txBody>
      </p:sp>
      <p:sp>
        <p:nvSpPr>
          <p:cNvPr id="901" name="NOTIONS DE PARTAGE &amp; DE SAUVEGARDE TRÈS APPRÉCIÉES"/>
          <p:cNvSpPr txBox="1"/>
          <p:nvPr/>
        </p:nvSpPr>
        <p:spPr>
          <a:xfrm>
            <a:off x="2905691" y="6763105"/>
            <a:ext cx="14332217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NOTIONS DE PARTAGE &amp; DE SAUVEGARDE TRÈS APPRÉCIÉES</a:t>
            </a:r>
          </a:p>
        </p:txBody>
      </p:sp>
      <p:sp>
        <p:nvSpPr>
          <p:cNvPr id="902" name="Cercle"/>
          <p:cNvSpPr/>
          <p:nvPr/>
        </p:nvSpPr>
        <p:spPr>
          <a:xfrm>
            <a:off x="2201756" y="6991678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03" name="Cercle"/>
          <p:cNvSpPr/>
          <p:nvPr/>
        </p:nvSpPr>
        <p:spPr>
          <a:xfrm>
            <a:off x="2201756" y="8076014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9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7561" y="7751174"/>
            <a:ext cx="7620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8587" y="8912699"/>
            <a:ext cx="762001" cy="685801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RECHERCHE PRINCIPALE PAS TRÈS BIEN COMPRISE"/>
          <p:cNvSpPr txBox="1"/>
          <p:nvPr/>
        </p:nvSpPr>
        <p:spPr>
          <a:xfrm>
            <a:off x="2905691" y="8931775"/>
            <a:ext cx="12206028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RECHERCHE PRINCIPALE PAS TRÈS BIEN COMPRISE</a:t>
            </a:r>
          </a:p>
        </p:txBody>
      </p:sp>
      <p:sp>
        <p:nvSpPr>
          <p:cNvPr id="907" name="Cercle"/>
          <p:cNvSpPr/>
          <p:nvPr/>
        </p:nvSpPr>
        <p:spPr>
          <a:xfrm>
            <a:off x="2201756" y="9160349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08" name="NOTION DE MULTI-DESTINATION DÉSIRÉE DANS LA RECHERCHE"/>
          <p:cNvSpPr txBox="1"/>
          <p:nvPr/>
        </p:nvSpPr>
        <p:spPr>
          <a:xfrm>
            <a:off x="2904037" y="11158559"/>
            <a:ext cx="14727384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NOTION DE MULTI-DESTINATION DÉSIRÉE DANS LA RECHERCHE</a:t>
            </a:r>
          </a:p>
        </p:txBody>
      </p:sp>
      <p:sp>
        <p:nvSpPr>
          <p:cNvPr id="909" name="L’INTÉRÊT POUR MACFLY N’EST PAS ASSEZ APPUYÉ"/>
          <p:cNvSpPr txBox="1"/>
          <p:nvPr/>
        </p:nvSpPr>
        <p:spPr>
          <a:xfrm>
            <a:off x="2904037" y="10074224"/>
            <a:ext cx="1184623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L’INTÉRÊT POUR MACFLY N’EST PAS ASSEZ APPUYÉ</a:t>
            </a:r>
          </a:p>
        </p:txBody>
      </p:sp>
      <p:sp>
        <p:nvSpPr>
          <p:cNvPr id="910" name="Cercle"/>
          <p:cNvSpPr/>
          <p:nvPr/>
        </p:nvSpPr>
        <p:spPr>
          <a:xfrm>
            <a:off x="2200102" y="10302797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11" name="Cercle"/>
          <p:cNvSpPr/>
          <p:nvPr/>
        </p:nvSpPr>
        <p:spPr>
          <a:xfrm>
            <a:off x="2200102" y="11387133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rototypag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Prototypage</a:t>
            </a:r>
          </a:p>
        </p:txBody>
      </p:sp>
      <p:sp>
        <p:nvSpPr>
          <p:cNvPr id="914" name="Shape 73"/>
          <p:cNvSpPr txBox="1"/>
          <p:nvPr/>
        </p:nvSpPr>
        <p:spPr>
          <a:xfrm>
            <a:off x="1979795" y="1752600"/>
            <a:ext cx="22941768" cy="14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PROTOTYPES HAUTE FIDÉLITÉ</a:t>
            </a:r>
          </a:p>
        </p:txBody>
      </p:sp>
      <p:sp>
        <p:nvSpPr>
          <p:cNvPr id="915" name="Moderniser le design d’interface"/>
          <p:cNvSpPr txBox="1"/>
          <p:nvPr/>
        </p:nvSpPr>
        <p:spPr>
          <a:xfrm>
            <a:off x="2200315" y="8079681"/>
            <a:ext cx="8918485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Moderniser le design d’interface</a:t>
            </a:r>
          </a:p>
        </p:txBody>
      </p:sp>
      <p:sp>
        <p:nvSpPr>
          <p:cNvPr id="916" name="UNE DÉMARCHE BASÉE SUR TOUS LES RETOURS DES TESTS UTILISATEURS"/>
          <p:cNvSpPr txBox="1"/>
          <p:nvPr/>
        </p:nvSpPr>
        <p:spPr>
          <a:xfrm>
            <a:off x="2200315" y="6360345"/>
            <a:ext cx="17060038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UNE DÉMARCHE BASÉE SUR TOUS LES RETOURS DES TESTS UTILISATEURS</a:t>
            </a:r>
          </a:p>
        </p:txBody>
      </p:sp>
      <p:sp>
        <p:nvSpPr>
          <p:cNvPr id="917" name="Cercle"/>
          <p:cNvSpPr/>
          <p:nvPr/>
        </p:nvSpPr>
        <p:spPr>
          <a:xfrm>
            <a:off x="1496379" y="6588919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18" name="Cercle"/>
          <p:cNvSpPr/>
          <p:nvPr/>
        </p:nvSpPr>
        <p:spPr>
          <a:xfrm>
            <a:off x="1496379" y="8308254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19" name="Créer un design moderne &amp; cohérent"/>
          <p:cNvSpPr txBox="1"/>
          <p:nvPr/>
        </p:nvSpPr>
        <p:spPr>
          <a:xfrm>
            <a:off x="2200315" y="8968681"/>
            <a:ext cx="9940628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Créer un design moderne &amp; cohérent</a:t>
            </a:r>
          </a:p>
        </p:txBody>
      </p:sp>
      <p:sp>
        <p:nvSpPr>
          <p:cNvPr id="920" name="Cercle"/>
          <p:cNvSpPr/>
          <p:nvPr/>
        </p:nvSpPr>
        <p:spPr>
          <a:xfrm>
            <a:off x="1496379" y="9197254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21" name="Mieux guidé l’utilisateur"/>
          <p:cNvSpPr txBox="1"/>
          <p:nvPr/>
        </p:nvSpPr>
        <p:spPr>
          <a:xfrm>
            <a:off x="2203367" y="7181913"/>
            <a:ext cx="6603456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Mieux guidé l’utilisateur</a:t>
            </a:r>
          </a:p>
        </p:txBody>
      </p:sp>
      <p:sp>
        <p:nvSpPr>
          <p:cNvPr id="922" name="Cercle"/>
          <p:cNvSpPr/>
          <p:nvPr/>
        </p:nvSpPr>
        <p:spPr>
          <a:xfrm>
            <a:off x="1499432" y="7410486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23" name="TextBox 9"/>
          <p:cNvSpPr txBox="1"/>
          <p:nvPr/>
        </p:nvSpPr>
        <p:spPr>
          <a:xfrm>
            <a:off x="1361085" y="4473558"/>
            <a:ext cx="21946875" cy="10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2" tIns="91392" rIns="91392" bIns="91392">
            <a:spAutoFit/>
          </a:bodyPr>
          <a:lstStyle>
            <a:lvl1pPr defTabSz="1828800">
              <a:defRPr spc="600" sz="2800">
                <a:solidFill>
                  <a:srgbClr val="44546A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OBJECTIFS : PERMETTRE À L’UTILISATEUR DE SE PROJETER SUR LES FONCTIONNALITÉS PROPOSÉES À PARTIR D’UN SCÉNARIO PRÉCIS</a:t>
            </a:r>
          </a:p>
        </p:txBody>
      </p:sp>
      <p:sp>
        <p:nvSpPr>
          <p:cNvPr id="924" name="OPTIMISER L’EXPÉRIENCE RESPONSIVE"/>
          <p:cNvSpPr txBox="1"/>
          <p:nvPr/>
        </p:nvSpPr>
        <p:spPr>
          <a:xfrm>
            <a:off x="2211037" y="9909086"/>
            <a:ext cx="9135362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OPTIMISER L’EXPÉRIENCE RESPONSIVE</a:t>
            </a:r>
          </a:p>
        </p:txBody>
      </p:sp>
      <p:sp>
        <p:nvSpPr>
          <p:cNvPr id="925" name="Cercle"/>
          <p:cNvSpPr/>
          <p:nvPr/>
        </p:nvSpPr>
        <p:spPr>
          <a:xfrm>
            <a:off x="1496379" y="10137054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9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17231" y="7368888"/>
            <a:ext cx="6603455" cy="5567619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Rendre macfly attractif"/>
          <p:cNvSpPr txBox="1"/>
          <p:nvPr/>
        </p:nvSpPr>
        <p:spPr>
          <a:xfrm>
            <a:off x="2211037" y="10794310"/>
            <a:ext cx="670864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Rendre macfly attractif</a:t>
            </a:r>
          </a:p>
        </p:txBody>
      </p:sp>
      <p:sp>
        <p:nvSpPr>
          <p:cNvPr id="928" name="Cercle"/>
          <p:cNvSpPr/>
          <p:nvPr/>
        </p:nvSpPr>
        <p:spPr>
          <a:xfrm>
            <a:off x="1496379" y="11026054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rototypes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prototypes </a:t>
            </a:r>
          </a:p>
        </p:txBody>
      </p:sp>
      <p:sp>
        <p:nvSpPr>
          <p:cNvPr id="931" name="Shape 73"/>
          <p:cNvSpPr txBox="1"/>
          <p:nvPr/>
        </p:nvSpPr>
        <p:spPr>
          <a:xfrm>
            <a:off x="1979795" y="1752600"/>
            <a:ext cx="22941768" cy="14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PROTOTYPES HAUTE FIDÉLITÉ</a:t>
            </a:r>
          </a:p>
        </p:txBody>
      </p:sp>
      <p:sp>
        <p:nvSpPr>
          <p:cNvPr id="932" name="Mieux définir visuellement ce qui est important de ce qui ne l’est pas permet de faire ressortir l’information principale que recherche l’utilisateur et lui permet de mieux s’y retrouver."/>
          <p:cNvSpPr txBox="1"/>
          <p:nvPr/>
        </p:nvSpPr>
        <p:spPr>
          <a:xfrm>
            <a:off x="3128998" y="5358769"/>
            <a:ext cx="17350458" cy="1511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>
            <a:spAutoFit/>
          </a:bodyPr>
          <a:lstStyle>
            <a:lvl1pPr defTabSz="1547812">
              <a:defRPr sz="30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Mieux définir visuellement ce qui est important de ce qui ne l’est pas permet de faire ressortir l’information principale que recherche l’utilisateur et lui permet de mieux s’y retrouver.</a:t>
            </a:r>
          </a:p>
        </p:txBody>
      </p:sp>
      <p:sp>
        <p:nvSpPr>
          <p:cNvPr id="933" name="Ligne"/>
          <p:cNvSpPr/>
          <p:nvPr/>
        </p:nvSpPr>
        <p:spPr>
          <a:xfrm flipH="1">
            <a:off x="11015586" y="10316830"/>
            <a:ext cx="2340127" cy="1"/>
          </a:xfrm>
          <a:prstGeom prst="line">
            <a:avLst/>
          </a:prstGeom>
          <a:ln w="38100">
            <a:solidFill>
              <a:srgbClr val="084F6A"/>
            </a:solidFill>
            <a:miter lim="400000"/>
            <a:headEnd type="triangle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942" name="Grouper"/>
          <p:cNvGrpSpPr/>
          <p:nvPr/>
        </p:nvGrpSpPr>
        <p:grpSpPr>
          <a:xfrm>
            <a:off x="6290076" y="8551618"/>
            <a:ext cx="3526356" cy="3530425"/>
            <a:chOff x="0" y="0"/>
            <a:chExt cx="3526355" cy="3530424"/>
          </a:xfrm>
        </p:grpSpPr>
        <p:sp>
          <p:nvSpPr>
            <p:cNvPr id="934" name="Cercle"/>
            <p:cNvSpPr/>
            <p:nvPr/>
          </p:nvSpPr>
          <p:spPr>
            <a:xfrm>
              <a:off x="0" y="0"/>
              <a:ext cx="3526356" cy="3530425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84F6A"/>
              </a:solidFill>
              <a:prstDash val="solid"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941" name="Grouper"/>
            <p:cNvGrpSpPr/>
            <p:nvPr/>
          </p:nvGrpSpPr>
          <p:grpSpPr>
            <a:xfrm>
              <a:off x="615580" y="573584"/>
              <a:ext cx="2084647" cy="2383256"/>
              <a:chOff x="0" y="0"/>
              <a:chExt cx="2084646" cy="2383255"/>
            </a:xfrm>
          </p:grpSpPr>
          <p:sp>
            <p:nvSpPr>
              <p:cNvPr id="935" name="Rectangle"/>
              <p:cNvSpPr/>
              <p:nvPr/>
            </p:nvSpPr>
            <p:spPr>
              <a:xfrm>
                <a:off x="666391" y="295410"/>
                <a:ext cx="415233" cy="411561"/>
              </a:xfrm>
              <a:prstGeom prst="rect">
                <a:avLst/>
              </a:prstGeom>
              <a:solidFill>
                <a:srgbClr val="084F6A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84F6A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936" name="Rectangle"/>
              <p:cNvSpPr/>
              <p:nvPr/>
            </p:nvSpPr>
            <p:spPr>
              <a:xfrm>
                <a:off x="1346523" y="948062"/>
                <a:ext cx="415233" cy="411561"/>
              </a:xfrm>
              <a:prstGeom prst="rect">
                <a:avLst/>
              </a:prstGeom>
              <a:solidFill>
                <a:srgbClr val="084F6A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84F6A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0" y="1270953"/>
                <a:ext cx="415232" cy="411561"/>
              </a:xfrm>
              <a:prstGeom prst="rect">
                <a:avLst/>
              </a:prstGeom>
              <a:solidFill>
                <a:srgbClr val="084F6A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84F6A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938" name="Rectangle"/>
              <p:cNvSpPr/>
              <p:nvPr/>
            </p:nvSpPr>
            <p:spPr>
              <a:xfrm>
                <a:off x="1538884" y="1971695"/>
                <a:ext cx="415232" cy="411561"/>
              </a:xfrm>
              <a:prstGeom prst="rect">
                <a:avLst/>
              </a:prstGeom>
              <a:solidFill>
                <a:srgbClr val="084F6A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84F6A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939" name="Rectangle"/>
              <p:cNvSpPr/>
              <p:nvPr/>
            </p:nvSpPr>
            <p:spPr>
              <a:xfrm>
                <a:off x="1669414" y="0"/>
                <a:ext cx="415233" cy="411560"/>
              </a:xfrm>
              <a:prstGeom prst="rect">
                <a:avLst/>
              </a:prstGeom>
              <a:solidFill>
                <a:srgbClr val="084F6A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84F6A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940" name="Rectangle"/>
              <p:cNvSpPr/>
              <p:nvPr/>
            </p:nvSpPr>
            <p:spPr>
              <a:xfrm>
                <a:off x="817532" y="1717504"/>
                <a:ext cx="415232" cy="411561"/>
              </a:xfrm>
              <a:prstGeom prst="rect">
                <a:avLst/>
              </a:prstGeom>
              <a:solidFill>
                <a:srgbClr val="084F6A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84F6A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</p:grpSp>
      <p:grpSp>
        <p:nvGrpSpPr>
          <p:cNvPr id="951" name="Grouper"/>
          <p:cNvGrpSpPr/>
          <p:nvPr/>
        </p:nvGrpSpPr>
        <p:grpSpPr>
          <a:xfrm>
            <a:off x="14554867" y="8551618"/>
            <a:ext cx="3526357" cy="3530425"/>
            <a:chOff x="0" y="0"/>
            <a:chExt cx="3526355" cy="3530424"/>
          </a:xfrm>
        </p:grpSpPr>
        <p:sp>
          <p:nvSpPr>
            <p:cNvPr id="943" name="Cercle"/>
            <p:cNvSpPr/>
            <p:nvPr/>
          </p:nvSpPr>
          <p:spPr>
            <a:xfrm>
              <a:off x="0" y="0"/>
              <a:ext cx="3526356" cy="3530425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84F6A"/>
              </a:solidFill>
              <a:prstDash val="solid"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950" name="Grouper"/>
            <p:cNvGrpSpPr/>
            <p:nvPr/>
          </p:nvGrpSpPr>
          <p:grpSpPr>
            <a:xfrm>
              <a:off x="607411" y="443557"/>
              <a:ext cx="2311534" cy="2452909"/>
              <a:chOff x="0" y="0"/>
              <a:chExt cx="2311533" cy="2452908"/>
            </a:xfrm>
          </p:grpSpPr>
          <p:sp>
            <p:nvSpPr>
              <p:cNvPr id="944" name="Rectangle"/>
              <p:cNvSpPr/>
              <p:nvPr/>
            </p:nvSpPr>
            <p:spPr>
              <a:xfrm>
                <a:off x="385359" y="1123664"/>
                <a:ext cx="642527" cy="636845"/>
              </a:xfrm>
              <a:prstGeom prst="rect">
                <a:avLst/>
              </a:prstGeom>
              <a:solidFill>
                <a:srgbClr val="B36AE2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945" name="Rectangle"/>
              <p:cNvSpPr/>
              <p:nvPr/>
            </p:nvSpPr>
            <p:spPr>
              <a:xfrm>
                <a:off x="1283647" y="1123663"/>
                <a:ext cx="642527" cy="636845"/>
              </a:xfrm>
              <a:prstGeom prst="rect">
                <a:avLst/>
              </a:prstGeom>
              <a:solidFill>
                <a:srgbClr val="B36AE2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946" name="Carré"/>
              <p:cNvSpPr/>
              <p:nvPr/>
            </p:nvSpPr>
            <p:spPr>
              <a:xfrm>
                <a:off x="0" y="1974113"/>
                <a:ext cx="483067" cy="478796"/>
              </a:xfrm>
              <a:prstGeom prst="rect">
                <a:avLst/>
              </a:prstGeom>
              <a:solidFill>
                <a:srgbClr val="51A7F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947" name="Carré"/>
              <p:cNvSpPr/>
              <p:nvPr/>
            </p:nvSpPr>
            <p:spPr>
              <a:xfrm>
                <a:off x="1828466" y="1974113"/>
                <a:ext cx="483068" cy="478796"/>
              </a:xfrm>
              <a:prstGeom prst="rect">
                <a:avLst/>
              </a:prstGeom>
              <a:solidFill>
                <a:srgbClr val="51A7F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948" name="Rectangle"/>
              <p:cNvSpPr/>
              <p:nvPr/>
            </p:nvSpPr>
            <p:spPr>
              <a:xfrm>
                <a:off x="675044" y="0"/>
                <a:ext cx="961446" cy="952943"/>
              </a:xfrm>
              <a:prstGeom prst="rect">
                <a:avLst/>
              </a:prstGeom>
              <a:solidFill>
                <a:srgbClr val="EC5D57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949" name="Carré"/>
              <p:cNvSpPr/>
              <p:nvPr/>
            </p:nvSpPr>
            <p:spPr>
              <a:xfrm>
                <a:off x="914232" y="1974113"/>
                <a:ext cx="483068" cy="478796"/>
              </a:xfrm>
              <a:prstGeom prst="rect">
                <a:avLst/>
              </a:prstGeom>
              <a:solidFill>
                <a:srgbClr val="51A7F9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</p:grpSp>
      <p:sp>
        <p:nvSpPr>
          <p:cNvPr id="952" name="Cercle"/>
          <p:cNvSpPr/>
          <p:nvPr/>
        </p:nvSpPr>
        <p:spPr>
          <a:xfrm>
            <a:off x="14376796" y="8370638"/>
            <a:ext cx="1049426" cy="1049425"/>
          </a:xfrm>
          <a:prstGeom prst="ellipse">
            <a:avLst/>
          </a:prstGeom>
          <a:solidFill>
            <a:srgbClr val="44C29F"/>
          </a:solidFill>
          <a:ln w="889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53" name="Cercle"/>
          <p:cNvSpPr/>
          <p:nvPr/>
        </p:nvSpPr>
        <p:spPr>
          <a:xfrm>
            <a:off x="6100262" y="8370638"/>
            <a:ext cx="1049426" cy="1049425"/>
          </a:xfrm>
          <a:prstGeom prst="ellipse">
            <a:avLst/>
          </a:prstGeom>
          <a:solidFill>
            <a:srgbClr val="EC5D57"/>
          </a:solidFill>
          <a:ln w="889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954" name="337402-200.png" descr="337402-2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5979" y="8666354"/>
            <a:ext cx="457992" cy="457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5" name="10734-200.png" descr="10734-2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72515" y="8666354"/>
            <a:ext cx="457992" cy="457993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Rendre l’information plus lisible : HIÉRARCHISER L’INFORMATION"/>
          <p:cNvSpPr txBox="1"/>
          <p:nvPr/>
        </p:nvSpPr>
        <p:spPr>
          <a:xfrm>
            <a:off x="3186013" y="4370375"/>
            <a:ext cx="17350458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Rendre l’information plus lisible : HIÉRARCHISER L’INFORMATION</a:t>
            </a:r>
          </a:p>
        </p:txBody>
      </p:sp>
      <p:sp>
        <p:nvSpPr>
          <p:cNvPr id="957" name="Rectangle"/>
          <p:cNvSpPr/>
          <p:nvPr/>
        </p:nvSpPr>
        <p:spPr>
          <a:xfrm>
            <a:off x="2102369" y="4554683"/>
            <a:ext cx="184371" cy="2150237"/>
          </a:xfrm>
          <a:prstGeom prst="rect">
            <a:avLst/>
          </a:prstGeom>
          <a:solidFill>
            <a:srgbClr val="44C2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Notre démarche &gt; le PLANNING"/>
          <p:cNvSpPr txBox="1"/>
          <p:nvPr/>
        </p:nvSpPr>
        <p:spPr>
          <a:xfrm>
            <a:off x="690202" y="483998"/>
            <a:ext cx="9065208" cy="72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defTabSz="1547812">
              <a:defRPr cap="all" sz="4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Notre démarche &gt; le PLANNING</a:t>
            </a:r>
          </a:p>
        </p:txBody>
      </p:sp>
      <p:sp>
        <p:nvSpPr>
          <p:cNvPr id="260" name="Ligne"/>
          <p:cNvSpPr/>
          <p:nvPr/>
        </p:nvSpPr>
        <p:spPr>
          <a:xfrm flipV="1">
            <a:off x="21184992" y="8463875"/>
            <a:ext cx="1" cy="1919307"/>
          </a:xfrm>
          <a:prstGeom prst="line">
            <a:avLst/>
          </a:prstGeom>
          <a:ln w="38100">
            <a:solidFill>
              <a:srgbClr val="5A3A4E"/>
            </a:solidFill>
            <a:prstDash val="dash"/>
            <a:miter/>
          </a:ln>
        </p:spPr>
        <p:txBody>
          <a:bodyPr lIns="85680" tIns="85680" rIns="85680" bIns="85680"/>
          <a:lstStyle/>
          <a:p>
            <a:pPr defTabSz="85725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1" name="Figure"/>
          <p:cNvSpPr/>
          <p:nvPr/>
        </p:nvSpPr>
        <p:spPr>
          <a:xfrm>
            <a:off x="-1258407" y="7575365"/>
            <a:ext cx="4220616" cy="90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  <a:close/>
                <a:moveTo>
                  <a:pt x="0" y="0"/>
                </a:moveTo>
                <a:lnTo>
                  <a:pt x="17466" y="0"/>
                </a:lnTo>
                <a:lnTo>
                  <a:pt x="17466" y="22"/>
                </a:lnTo>
                <a:lnTo>
                  <a:pt x="21600" y="10811"/>
                </a:lnTo>
                <a:lnTo>
                  <a:pt x="17466" y="21600"/>
                </a:lnTo>
                <a:lnTo>
                  <a:pt x="17466" y="21600"/>
                </a:lnTo>
                <a:lnTo>
                  <a:pt x="0" y="21600"/>
                </a:lnTo>
                <a:lnTo>
                  <a:pt x="4134" y="10811"/>
                </a:lnTo>
                <a:lnTo>
                  <a:pt x="0" y="22"/>
                </a:lnTo>
                <a:close/>
              </a:path>
            </a:pathLst>
          </a:custGeom>
          <a:solidFill>
            <a:srgbClr val="DEBF20"/>
          </a:solidFill>
          <a:ln w="3175">
            <a:miter lim="400000"/>
          </a:ln>
        </p:spPr>
        <p:txBody>
          <a:bodyPr lIns="85680" tIns="85680" rIns="85680" bIns="85680" anchor="ctr"/>
          <a:lstStyle/>
          <a:p>
            <a:pPr algn="ctr" defTabSz="1714500">
              <a:defRPr sz="3200">
                <a:solidFill>
                  <a:srgbClr val="DCBD23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2" name="Figure"/>
          <p:cNvSpPr/>
          <p:nvPr/>
        </p:nvSpPr>
        <p:spPr>
          <a:xfrm>
            <a:off x="2396544" y="7575365"/>
            <a:ext cx="4220617" cy="90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  <a:close/>
                <a:moveTo>
                  <a:pt x="0" y="0"/>
                </a:moveTo>
                <a:lnTo>
                  <a:pt x="17466" y="0"/>
                </a:lnTo>
                <a:lnTo>
                  <a:pt x="17466" y="22"/>
                </a:lnTo>
                <a:lnTo>
                  <a:pt x="21600" y="10811"/>
                </a:lnTo>
                <a:lnTo>
                  <a:pt x="17466" y="21600"/>
                </a:lnTo>
                <a:lnTo>
                  <a:pt x="17466" y="21600"/>
                </a:lnTo>
                <a:lnTo>
                  <a:pt x="0" y="21600"/>
                </a:lnTo>
                <a:lnTo>
                  <a:pt x="4134" y="10811"/>
                </a:lnTo>
                <a:lnTo>
                  <a:pt x="0" y="22"/>
                </a:lnTo>
                <a:close/>
              </a:path>
            </a:pathLst>
          </a:custGeom>
          <a:solidFill>
            <a:srgbClr val="DCBD23"/>
          </a:solidFill>
          <a:ln w="3175">
            <a:miter lim="400000"/>
          </a:ln>
        </p:spPr>
        <p:txBody>
          <a:bodyPr lIns="85680" tIns="85680" rIns="85680" bIns="85680" anchor="ctr"/>
          <a:lstStyle/>
          <a:p>
            <a:pPr algn="ctr" defTabSz="1714500">
              <a:defRPr sz="3200">
                <a:solidFill>
                  <a:srgbClr val="DCBD23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3" name="Figure"/>
          <p:cNvSpPr/>
          <p:nvPr/>
        </p:nvSpPr>
        <p:spPr>
          <a:xfrm>
            <a:off x="6051497" y="7575365"/>
            <a:ext cx="4220617" cy="90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  <a:close/>
                <a:moveTo>
                  <a:pt x="0" y="0"/>
                </a:moveTo>
                <a:lnTo>
                  <a:pt x="17466" y="0"/>
                </a:lnTo>
                <a:lnTo>
                  <a:pt x="17466" y="22"/>
                </a:lnTo>
                <a:lnTo>
                  <a:pt x="21600" y="10811"/>
                </a:lnTo>
                <a:lnTo>
                  <a:pt x="17466" y="21600"/>
                </a:lnTo>
                <a:lnTo>
                  <a:pt x="17466" y="21600"/>
                </a:lnTo>
                <a:lnTo>
                  <a:pt x="0" y="21600"/>
                </a:lnTo>
                <a:lnTo>
                  <a:pt x="4134" y="10811"/>
                </a:lnTo>
                <a:lnTo>
                  <a:pt x="0" y="22"/>
                </a:lnTo>
                <a:close/>
              </a:path>
            </a:pathLst>
          </a:custGeom>
          <a:solidFill>
            <a:srgbClr val="44C19F"/>
          </a:solidFill>
          <a:ln w="3175">
            <a:miter lim="400000"/>
          </a:ln>
        </p:spPr>
        <p:txBody>
          <a:bodyPr lIns="85680" tIns="85680" rIns="85680" bIns="85680" anchor="ctr"/>
          <a:lstStyle/>
          <a:p>
            <a:pPr algn="ctr" defTabSz="1714500">
              <a:defRPr sz="3200">
                <a:solidFill>
                  <a:srgbClr val="44C19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4" name="Figure"/>
          <p:cNvSpPr/>
          <p:nvPr/>
        </p:nvSpPr>
        <p:spPr>
          <a:xfrm>
            <a:off x="20671304" y="7575365"/>
            <a:ext cx="4220616" cy="90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  <a:close/>
                <a:moveTo>
                  <a:pt x="0" y="0"/>
                </a:moveTo>
                <a:lnTo>
                  <a:pt x="17466" y="0"/>
                </a:lnTo>
                <a:lnTo>
                  <a:pt x="17466" y="22"/>
                </a:lnTo>
                <a:lnTo>
                  <a:pt x="21600" y="10811"/>
                </a:lnTo>
                <a:lnTo>
                  <a:pt x="17466" y="21600"/>
                </a:lnTo>
                <a:lnTo>
                  <a:pt x="17466" y="21600"/>
                </a:lnTo>
                <a:lnTo>
                  <a:pt x="0" y="21600"/>
                </a:lnTo>
                <a:lnTo>
                  <a:pt x="4134" y="10811"/>
                </a:lnTo>
                <a:lnTo>
                  <a:pt x="0" y="22"/>
                </a:lnTo>
                <a:close/>
              </a:path>
            </a:pathLst>
          </a:custGeom>
          <a:solidFill>
            <a:srgbClr val="5A3A4E"/>
          </a:solidFill>
          <a:ln w="3175">
            <a:miter lim="400000"/>
          </a:ln>
        </p:spPr>
        <p:txBody>
          <a:bodyPr lIns="85680" tIns="85680" rIns="85680" bIns="85680" anchor="ctr"/>
          <a:lstStyle/>
          <a:p>
            <a:pPr algn="ctr" defTabSz="1714500">
              <a:defRPr sz="320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5" name="Déploiement"/>
          <p:cNvSpPr txBox="1"/>
          <p:nvPr/>
        </p:nvSpPr>
        <p:spPr>
          <a:xfrm>
            <a:off x="21024676" y="2464269"/>
            <a:ext cx="4220617" cy="108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>
            <a:lvl1pPr defTabSz="1714500">
              <a:defRPr sz="3200">
                <a:solidFill>
                  <a:srgbClr val="5A3A4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Déploiement</a:t>
            </a:r>
          </a:p>
        </p:txBody>
      </p:sp>
      <p:grpSp>
        <p:nvGrpSpPr>
          <p:cNvPr id="271" name="Grouper"/>
          <p:cNvGrpSpPr/>
          <p:nvPr/>
        </p:nvGrpSpPr>
        <p:grpSpPr>
          <a:xfrm>
            <a:off x="21828458" y="3568848"/>
            <a:ext cx="2050998" cy="2050999"/>
            <a:chOff x="0" y="0"/>
            <a:chExt cx="2050997" cy="2050997"/>
          </a:xfrm>
        </p:grpSpPr>
        <p:sp>
          <p:nvSpPr>
            <p:cNvPr id="266" name="Cercle"/>
            <p:cNvSpPr/>
            <p:nvPr/>
          </p:nvSpPr>
          <p:spPr>
            <a:xfrm>
              <a:off x="0" y="0"/>
              <a:ext cx="2050998" cy="2050998"/>
            </a:xfrm>
            <a:prstGeom prst="ellipse">
              <a:avLst/>
            </a:prstGeom>
            <a:solidFill>
              <a:srgbClr val="5A3A4E"/>
            </a:solidFill>
            <a:ln w="3175" cap="flat">
              <a:noFill/>
              <a:miter lim="400000"/>
            </a:ln>
            <a:effectLst/>
          </p:spPr>
          <p:txBody>
            <a:bodyPr wrap="square" lIns="85680" tIns="85680" rIns="85680" bIns="85680" numCol="1" anchor="ctr">
              <a:noAutofit/>
            </a:bodyPr>
            <a:lstStyle/>
            <a:p>
              <a:pPr algn="ctr" defTabSz="1714500">
                <a:defRPr sz="3200"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0" name="Grouper"/>
            <p:cNvGrpSpPr/>
            <p:nvPr/>
          </p:nvGrpSpPr>
          <p:grpSpPr>
            <a:xfrm>
              <a:off x="254800" y="201705"/>
              <a:ext cx="1583408" cy="1687994"/>
              <a:chOff x="0" y="0"/>
              <a:chExt cx="1583406" cy="1687992"/>
            </a:xfrm>
          </p:grpSpPr>
          <p:sp>
            <p:nvSpPr>
              <p:cNvPr id="267" name="Figure"/>
              <p:cNvSpPr/>
              <p:nvPr/>
            </p:nvSpPr>
            <p:spPr>
              <a:xfrm rot="2324795">
                <a:off x="379667" y="92494"/>
                <a:ext cx="824073" cy="1503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56" h="21600" fill="norm" stroke="1" extrusionOk="0">
                    <a:moveTo>
                      <a:pt x="4948" y="21600"/>
                    </a:moveTo>
                    <a:cubicBezTo>
                      <a:pt x="2835" y="19649"/>
                      <a:pt x="2835" y="19649"/>
                      <a:pt x="2835" y="19649"/>
                    </a:cubicBezTo>
                    <a:cubicBezTo>
                      <a:pt x="2365" y="19231"/>
                      <a:pt x="-922" y="16026"/>
                      <a:pt x="252" y="13866"/>
                    </a:cubicBezTo>
                    <a:cubicBezTo>
                      <a:pt x="721" y="13030"/>
                      <a:pt x="1895" y="12403"/>
                      <a:pt x="3656" y="11915"/>
                    </a:cubicBezTo>
                    <a:cubicBezTo>
                      <a:pt x="2952" y="10521"/>
                      <a:pt x="2600" y="9197"/>
                      <a:pt x="2600" y="8083"/>
                    </a:cubicBezTo>
                    <a:cubicBezTo>
                      <a:pt x="2600" y="7107"/>
                      <a:pt x="2835" y="6062"/>
                      <a:pt x="3304" y="5086"/>
                    </a:cubicBezTo>
                    <a:cubicBezTo>
                      <a:pt x="3304" y="5017"/>
                      <a:pt x="3304" y="5017"/>
                      <a:pt x="3304" y="5017"/>
                    </a:cubicBezTo>
                    <a:cubicBezTo>
                      <a:pt x="4948" y="2439"/>
                      <a:pt x="8117" y="0"/>
                      <a:pt x="9878" y="0"/>
                    </a:cubicBezTo>
                    <a:cubicBezTo>
                      <a:pt x="11639" y="0"/>
                      <a:pt x="14808" y="2439"/>
                      <a:pt x="16452" y="5017"/>
                    </a:cubicBezTo>
                    <a:cubicBezTo>
                      <a:pt x="16452" y="5086"/>
                      <a:pt x="16452" y="5086"/>
                      <a:pt x="16452" y="5086"/>
                    </a:cubicBezTo>
                    <a:cubicBezTo>
                      <a:pt x="16921" y="6062"/>
                      <a:pt x="17274" y="7107"/>
                      <a:pt x="17274" y="8083"/>
                    </a:cubicBezTo>
                    <a:cubicBezTo>
                      <a:pt x="17274" y="9197"/>
                      <a:pt x="16921" y="10521"/>
                      <a:pt x="16100" y="11915"/>
                    </a:cubicBezTo>
                    <a:cubicBezTo>
                      <a:pt x="17861" y="12403"/>
                      <a:pt x="19035" y="13030"/>
                      <a:pt x="19504" y="13866"/>
                    </a:cubicBezTo>
                    <a:cubicBezTo>
                      <a:pt x="20678" y="16026"/>
                      <a:pt x="17391" y="19231"/>
                      <a:pt x="17039" y="19649"/>
                    </a:cubicBezTo>
                    <a:cubicBezTo>
                      <a:pt x="14808" y="21600"/>
                      <a:pt x="14808" y="21600"/>
                      <a:pt x="14808" y="21600"/>
                    </a:cubicBezTo>
                    <a:cubicBezTo>
                      <a:pt x="14808" y="19231"/>
                      <a:pt x="14808" y="19231"/>
                      <a:pt x="14808" y="19231"/>
                    </a:cubicBezTo>
                    <a:cubicBezTo>
                      <a:pt x="14808" y="18255"/>
                      <a:pt x="14104" y="17280"/>
                      <a:pt x="12930" y="16653"/>
                    </a:cubicBezTo>
                    <a:cubicBezTo>
                      <a:pt x="12930" y="16653"/>
                      <a:pt x="12930" y="16653"/>
                      <a:pt x="12930" y="16723"/>
                    </a:cubicBezTo>
                    <a:cubicBezTo>
                      <a:pt x="12578" y="17141"/>
                      <a:pt x="12578" y="17141"/>
                      <a:pt x="12578" y="17141"/>
                    </a:cubicBezTo>
                    <a:cubicBezTo>
                      <a:pt x="11756" y="17071"/>
                      <a:pt x="11756" y="17071"/>
                      <a:pt x="11756" y="17071"/>
                    </a:cubicBezTo>
                    <a:cubicBezTo>
                      <a:pt x="10582" y="17071"/>
                      <a:pt x="9291" y="17071"/>
                      <a:pt x="8000" y="17071"/>
                    </a:cubicBezTo>
                    <a:cubicBezTo>
                      <a:pt x="7178" y="17141"/>
                      <a:pt x="7178" y="17141"/>
                      <a:pt x="7178" y="17141"/>
                    </a:cubicBezTo>
                    <a:cubicBezTo>
                      <a:pt x="6826" y="16723"/>
                      <a:pt x="6826" y="16723"/>
                      <a:pt x="6826" y="16723"/>
                    </a:cubicBezTo>
                    <a:cubicBezTo>
                      <a:pt x="6826" y="16653"/>
                      <a:pt x="6826" y="16653"/>
                      <a:pt x="6826" y="16653"/>
                    </a:cubicBezTo>
                    <a:cubicBezTo>
                      <a:pt x="5652" y="17350"/>
                      <a:pt x="4948" y="18255"/>
                      <a:pt x="4948" y="19231"/>
                    </a:cubicBezTo>
                    <a:lnTo>
                      <a:pt x="4948" y="21600"/>
                    </a:lnTo>
                    <a:close/>
                    <a:moveTo>
                      <a:pt x="5535" y="5505"/>
                    </a:moveTo>
                    <a:cubicBezTo>
                      <a:pt x="5182" y="6341"/>
                      <a:pt x="4948" y="7246"/>
                      <a:pt x="4948" y="8083"/>
                    </a:cubicBezTo>
                    <a:cubicBezTo>
                      <a:pt x="4948" y="9197"/>
                      <a:pt x="5300" y="10591"/>
                      <a:pt x="6239" y="12124"/>
                    </a:cubicBezTo>
                    <a:cubicBezTo>
                      <a:pt x="6591" y="12821"/>
                      <a:pt x="6591" y="12821"/>
                      <a:pt x="6591" y="12821"/>
                    </a:cubicBezTo>
                    <a:cubicBezTo>
                      <a:pt x="5417" y="13030"/>
                      <a:pt x="5417" y="13030"/>
                      <a:pt x="5417" y="13030"/>
                    </a:cubicBezTo>
                    <a:cubicBezTo>
                      <a:pt x="4361" y="13239"/>
                      <a:pt x="2952" y="13657"/>
                      <a:pt x="2482" y="14284"/>
                    </a:cubicBezTo>
                    <a:cubicBezTo>
                      <a:pt x="2130" y="15050"/>
                      <a:pt x="2600" y="16235"/>
                      <a:pt x="3304" y="17210"/>
                    </a:cubicBezTo>
                    <a:cubicBezTo>
                      <a:pt x="4008" y="16305"/>
                      <a:pt x="5182" y="15538"/>
                      <a:pt x="6708" y="14981"/>
                    </a:cubicBezTo>
                    <a:cubicBezTo>
                      <a:pt x="7765" y="14563"/>
                      <a:pt x="7765" y="14563"/>
                      <a:pt x="7765" y="14563"/>
                    </a:cubicBezTo>
                    <a:cubicBezTo>
                      <a:pt x="8352" y="15259"/>
                      <a:pt x="8352" y="15259"/>
                      <a:pt x="8352" y="15259"/>
                    </a:cubicBezTo>
                    <a:cubicBezTo>
                      <a:pt x="8469" y="15399"/>
                      <a:pt x="8587" y="15538"/>
                      <a:pt x="8704" y="15677"/>
                    </a:cubicBezTo>
                    <a:cubicBezTo>
                      <a:pt x="9526" y="15677"/>
                      <a:pt x="10348" y="15677"/>
                      <a:pt x="11169" y="15677"/>
                    </a:cubicBezTo>
                    <a:cubicBezTo>
                      <a:pt x="11287" y="15538"/>
                      <a:pt x="11404" y="15399"/>
                      <a:pt x="11404" y="15259"/>
                    </a:cubicBezTo>
                    <a:cubicBezTo>
                      <a:pt x="11991" y="14563"/>
                      <a:pt x="11991" y="14563"/>
                      <a:pt x="11991" y="14563"/>
                    </a:cubicBezTo>
                    <a:cubicBezTo>
                      <a:pt x="13165" y="14981"/>
                      <a:pt x="13165" y="14981"/>
                      <a:pt x="13165" y="14981"/>
                    </a:cubicBezTo>
                    <a:cubicBezTo>
                      <a:pt x="14691" y="15538"/>
                      <a:pt x="15748" y="16305"/>
                      <a:pt x="16452" y="17210"/>
                    </a:cubicBezTo>
                    <a:cubicBezTo>
                      <a:pt x="17156" y="16235"/>
                      <a:pt x="17743" y="15050"/>
                      <a:pt x="17274" y="14284"/>
                    </a:cubicBezTo>
                    <a:cubicBezTo>
                      <a:pt x="16921" y="13657"/>
                      <a:pt x="15513" y="13239"/>
                      <a:pt x="14339" y="13030"/>
                    </a:cubicBezTo>
                    <a:cubicBezTo>
                      <a:pt x="13165" y="12821"/>
                      <a:pt x="13165" y="12821"/>
                      <a:pt x="13165" y="12821"/>
                    </a:cubicBezTo>
                    <a:cubicBezTo>
                      <a:pt x="13517" y="12124"/>
                      <a:pt x="13517" y="12124"/>
                      <a:pt x="13517" y="12124"/>
                    </a:cubicBezTo>
                    <a:cubicBezTo>
                      <a:pt x="14456" y="10591"/>
                      <a:pt x="14926" y="9197"/>
                      <a:pt x="14926" y="8083"/>
                    </a:cubicBezTo>
                    <a:cubicBezTo>
                      <a:pt x="14926" y="7246"/>
                      <a:pt x="14691" y="6341"/>
                      <a:pt x="14221" y="5505"/>
                    </a:cubicBezTo>
                    <a:cubicBezTo>
                      <a:pt x="12813" y="3275"/>
                      <a:pt x="10700" y="1812"/>
                      <a:pt x="9878" y="1463"/>
                    </a:cubicBezTo>
                    <a:cubicBezTo>
                      <a:pt x="9056" y="1812"/>
                      <a:pt x="6943" y="3275"/>
                      <a:pt x="5535" y="55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8" name="Figure"/>
              <p:cNvSpPr/>
              <p:nvPr/>
            </p:nvSpPr>
            <p:spPr>
              <a:xfrm rot="2324795">
                <a:off x="731677" y="567436"/>
                <a:ext cx="313211" cy="309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725" y="21600"/>
                      <a:pt x="0" y="16875"/>
                      <a:pt x="0" y="10800"/>
                    </a:cubicBezTo>
                    <a:cubicBezTo>
                      <a:pt x="0" y="4725"/>
                      <a:pt x="4725" y="0"/>
                      <a:pt x="10800" y="0"/>
                    </a:cubicBezTo>
                    <a:cubicBezTo>
                      <a:pt x="16875" y="0"/>
                      <a:pt x="21600" y="4725"/>
                      <a:pt x="21600" y="10800"/>
                    </a:cubicBezTo>
                    <a:cubicBezTo>
                      <a:pt x="21600" y="16875"/>
                      <a:pt x="16875" y="21600"/>
                      <a:pt x="10800" y="21600"/>
                    </a:cubicBezTo>
                    <a:close/>
                    <a:moveTo>
                      <a:pt x="10800" y="4050"/>
                    </a:moveTo>
                    <a:cubicBezTo>
                      <a:pt x="7087" y="4050"/>
                      <a:pt x="4050" y="7087"/>
                      <a:pt x="4050" y="10800"/>
                    </a:cubicBezTo>
                    <a:cubicBezTo>
                      <a:pt x="4050" y="14512"/>
                      <a:pt x="7087" y="17550"/>
                      <a:pt x="10800" y="17550"/>
                    </a:cubicBezTo>
                    <a:cubicBezTo>
                      <a:pt x="14512" y="17550"/>
                      <a:pt x="17550" y="14512"/>
                      <a:pt x="17550" y="10800"/>
                    </a:cubicBezTo>
                    <a:cubicBezTo>
                      <a:pt x="17550" y="7087"/>
                      <a:pt x="14512" y="4050"/>
                      <a:pt x="10800" y="4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9" name="Figure"/>
              <p:cNvSpPr/>
              <p:nvPr/>
            </p:nvSpPr>
            <p:spPr>
              <a:xfrm rot="2324795">
                <a:off x="281160" y="1075290"/>
                <a:ext cx="288806" cy="459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617" y="21600"/>
                    </a:moveTo>
                    <a:cubicBezTo>
                      <a:pt x="8786" y="19326"/>
                      <a:pt x="8786" y="19326"/>
                      <a:pt x="8786" y="19326"/>
                    </a:cubicBezTo>
                    <a:cubicBezTo>
                      <a:pt x="7322" y="17507"/>
                      <a:pt x="0" y="8640"/>
                      <a:pt x="0" y="5912"/>
                    </a:cubicBezTo>
                    <a:cubicBezTo>
                      <a:pt x="0" y="2728"/>
                      <a:pt x="4759" y="0"/>
                      <a:pt x="10617" y="0"/>
                    </a:cubicBezTo>
                    <a:cubicBezTo>
                      <a:pt x="16475" y="0"/>
                      <a:pt x="21600" y="2728"/>
                      <a:pt x="21600" y="5912"/>
                    </a:cubicBezTo>
                    <a:cubicBezTo>
                      <a:pt x="21600" y="8640"/>
                      <a:pt x="14278" y="17507"/>
                      <a:pt x="12447" y="19326"/>
                    </a:cubicBezTo>
                    <a:lnTo>
                      <a:pt x="10617" y="21600"/>
                    </a:lnTo>
                    <a:close/>
                    <a:moveTo>
                      <a:pt x="10617" y="2728"/>
                    </a:moveTo>
                    <a:cubicBezTo>
                      <a:pt x="6956" y="2728"/>
                      <a:pt x="4393" y="4093"/>
                      <a:pt x="4393" y="5912"/>
                    </a:cubicBezTo>
                    <a:cubicBezTo>
                      <a:pt x="4393" y="7048"/>
                      <a:pt x="7322" y="11368"/>
                      <a:pt x="10617" y="15688"/>
                    </a:cubicBezTo>
                    <a:cubicBezTo>
                      <a:pt x="13912" y="11368"/>
                      <a:pt x="17207" y="7048"/>
                      <a:pt x="17207" y="5912"/>
                    </a:cubicBezTo>
                    <a:cubicBezTo>
                      <a:pt x="17207" y="4093"/>
                      <a:pt x="14278" y="2728"/>
                      <a:pt x="10617" y="2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272" name="Retours d’expérience et présentation"/>
          <p:cNvSpPr txBox="1"/>
          <p:nvPr/>
        </p:nvSpPr>
        <p:spPr>
          <a:xfrm>
            <a:off x="18633938" y="10437660"/>
            <a:ext cx="5102108" cy="1318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/>
          <a:p>
            <a:pPr algn="ctr" defTabSz="1714500">
              <a:defRPr sz="2300">
                <a:solidFill>
                  <a:srgbClr val="5A3A4E">
                    <a:alpha val="50000"/>
                  </a:srgbClr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Retours d’expérience</a:t>
            </a:r>
            <a:br/>
            <a:r>
              <a:t>et présentation </a:t>
            </a:r>
          </a:p>
        </p:txBody>
      </p:sp>
      <p:sp>
        <p:nvSpPr>
          <p:cNvPr id="273" name="RDV Client"/>
          <p:cNvSpPr txBox="1"/>
          <p:nvPr/>
        </p:nvSpPr>
        <p:spPr>
          <a:xfrm>
            <a:off x="352008" y="10500971"/>
            <a:ext cx="1885044" cy="60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>
            <a:lvl1pPr algn="ctr" defTabSz="1714500">
              <a:defRPr sz="2300">
                <a:solidFill>
                  <a:srgbClr val="DEBF2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RDV Client</a:t>
            </a:r>
          </a:p>
        </p:txBody>
      </p:sp>
      <p:sp>
        <p:nvSpPr>
          <p:cNvPr id="274" name="Ligne"/>
          <p:cNvSpPr/>
          <p:nvPr/>
        </p:nvSpPr>
        <p:spPr>
          <a:xfrm flipH="1" flipV="1">
            <a:off x="1294366" y="8438073"/>
            <a:ext cx="328" cy="1970912"/>
          </a:xfrm>
          <a:prstGeom prst="line">
            <a:avLst/>
          </a:prstGeom>
          <a:ln w="38100">
            <a:solidFill>
              <a:srgbClr val="DEBF20"/>
            </a:solidFill>
            <a:prstDash val="dash"/>
            <a:miter/>
          </a:ln>
        </p:spPr>
        <p:txBody>
          <a:bodyPr lIns="85680" tIns="85680" rIns="85680" bIns="85680"/>
          <a:lstStyle/>
          <a:p>
            <a:pPr defTabSz="85725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5" name="Ligne"/>
          <p:cNvSpPr/>
          <p:nvPr/>
        </p:nvSpPr>
        <p:spPr>
          <a:xfrm flipH="1" flipV="1">
            <a:off x="22850999" y="5584899"/>
            <a:ext cx="328" cy="1970913"/>
          </a:xfrm>
          <a:prstGeom prst="line">
            <a:avLst/>
          </a:prstGeom>
          <a:ln w="38100">
            <a:solidFill>
              <a:srgbClr val="5A3A4E"/>
            </a:solidFill>
            <a:prstDash val="dash"/>
            <a:miter/>
          </a:ln>
        </p:spPr>
        <p:txBody>
          <a:bodyPr lIns="85680" tIns="85680" rIns="85680" bIns="85680"/>
          <a:lstStyle/>
          <a:p>
            <a:pPr defTabSz="85725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6" name="Figure"/>
          <p:cNvSpPr/>
          <p:nvPr/>
        </p:nvSpPr>
        <p:spPr>
          <a:xfrm>
            <a:off x="9706449" y="7575365"/>
            <a:ext cx="4220617" cy="90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  <a:close/>
                <a:moveTo>
                  <a:pt x="0" y="0"/>
                </a:moveTo>
                <a:lnTo>
                  <a:pt x="17466" y="0"/>
                </a:lnTo>
                <a:lnTo>
                  <a:pt x="17466" y="22"/>
                </a:lnTo>
                <a:lnTo>
                  <a:pt x="21600" y="10811"/>
                </a:lnTo>
                <a:lnTo>
                  <a:pt x="17466" y="21600"/>
                </a:lnTo>
                <a:lnTo>
                  <a:pt x="17466" y="21600"/>
                </a:lnTo>
                <a:lnTo>
                  <a:pt x="0" y="21600"/>
                </a:lnTo>
                <a:lnTo>
                  <a:pt x="4134" y="10811"/>
                </a:lnTo>
                <a:lnTo>
                  <a:pt x="0" y="22"/>
                </a:lnTo>
                <a:close/>
              </a:path>
            </a:pathLst>
          </a:custGeom>
          <a:solidFill>
            <a:srgbClr val="44C19F"/>
          </a:solidFill>
          <a:ln w="3175">
            <a:miter lim="400000"/>
          </a:ln>
        </p:spPr>
        <p:txBody>
          <a:bodyPr lIns="85680" tIns="85680" rIns="85680" bIns="85680" anchor="ctr"/>
          <a:lstStyle/>
          <a:p>
            <a:pPr algn="ctr" defTabSz="1714500">
              <a:defRPr sz="320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7" name="Figure"/>
          <p:cNvSpPr/>
          <p:nvPr/>
        </p:nvSpPr>
        <p:spPr>
          <a:xfrm>
            <a:off x="13361399" y="7575365"/>
            <a:ext cx="4220617" cy="90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  <a:close/>
                <a:moveTo>
                  <a:pt x="0" y="0"/>
                </a:moveTo>
                <a:lnTo>
                  <a:pt x="17466" y="0"/>
                </a:lnTo>
                <a:lnTo>
                  <a:pt x="17466" y="22"/>
                </a:lnTo>
                <a:lnTo>
                  <a:pt x="21600" y="10811"/>
                </a:lnTo>
                <a:lnTo>
                  <a:pt x="17466" y="21600"/>
                </a:lnTo>
                <a:lnTo>
                  <a:pt x="17466" y="21600"/>
                </a:lnTo>
                <a:lnTo>
                  <a:pt x="0" y="21600"/>
                </a:lnTo>
                <a:lnTo>
                  <a:pt x="4134" y="10811"/>
                </a:lnTo>
                <a:lnTo>
                  <a:pt x="0" y="22"/>
                </a:lnTo>
                <a:close/>
              </a:path>
            </a:pathLst>
          </a:custGeom>
          <a:solidFill>
            <a:srgbClr val="44C19F"/>
          </a:solidFill>
          <a:ln w="3175">
            <a:miter lim="400000"/>
          </a:ln>
        </p:spPr>
        <p:txBody>
          <a:bodyPr lIns="85680" tIns="85680" rIns="85680" bIns="85680" anchor="ctr"/>
          <a:lstStyle/>
          <a:p>
            <a:pPr algn="ctr" defTabSz="1714500">
              <a:defRPr sz="320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8" name="Figure"/>
          <p:cNvSpPr/>
          <p:nvPr/>
        </p:nvSpPr>
        <p:spPr>
          <a:xfrm>
            <a:off x="17016352" y="7575365"/>
            <a:ext cx="4220616" cy="90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  <a:close/>
                <a:moveTo>
                  <a:pt x="0" y="0"/>
                </a:moveTo>
                <a:lnTo>
                  <a:pt x="17466" y="0"/>
                </a:lnTo>
                <a:lnTo>
                  <a:pt x="17466" y="22"/>
                </a:lnTo>
                <a:lnTo>
                  <a:pt x="21600" y="10811"/>
                </a:lnTo>
                <a:lnTo>
                  <a:pt x="17466" y="21600"/>
                </a:lnTo>
                <a:lnTo>
                  <a:pt x="17466" y="21600"/>
                </a:lnTo>
                <a:lnTo>
                  <a:pt x="0" y="21600"/>
                </a:lnTo>
                <a:lnTo>
                  <a:pt x="4134" y="10811"/>
                </a:lnTo>
                <a:lnTo>
                  <a:pt x="0" y="22"/>
                </a:lnTo>
                <a:close/>
              </a:path>
            </a:pathLst>
          </a:custGeom>
          <a:solidFill>
            <a:srgbClr val="44C19F"/>
          </a:solidFill>
          <a:ln w="3175">
            <a:miter lim="400000"/>
          </a:ln>
        </p:spPr>
        <p:txBody>
          <a:bodyPr lIns="85680" tIns="85680" rIns="85680" bIns="85680" anchor="ctr"/>
          <a:lstStyle/>
          <a:p>
            <a:pPr algn="ctr" defTabSz="1714500">
              <a:defRPr sz="320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9" name="Ligne"/>
          <p:cNvSpPr/>
          <p:nvPr/>
        </p:nvSpPr>
        <p:spPr>
          <a:xfrm flipH="1" flipV="1">
            <a:off x="18139970" y="5640898"/>
            <a:ext cx="328" cy="1970912"/>
          </a:xfrm>
          <a:prstGeom prst="line">
            <a:avLst/>
          </a:prstGeom>
          <a:ln w="38100">
            <a:solidFill>
              <a:srgbClr val="44C19F"/>
            </a:solidFill>
            <a:prstDash val="dash"/>
            <a:miter/>
          </a:ln>
        </p:spPr>
        <p:txBody>
          <a:bodyPr lIns="85680" tIns="85680" rIns="85680" bIns="85680"/>
          <a:lstStyle/>
          <a:p>
            <a:pPr defTabSz="85725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282" name="Grouper"/>
          <p:cNvGrpSpPr/>
          <p:nvPr/>
        </p:nvGrpSpPr>
        <p:grpSpPr>
          <a:xfrm>
            <a:off x="17114470" y="3624846"/>
            <a:ext cx="2050998" cy="2050998"/>
            <a:chOff x="0" y="0"/>
            <a:chExt cx="2050997" cy="2050997"/>
          </a:xfrm>
        </p:grpSpPr>
        <p:sp>
          <p:nvSpPr>
            <p:cNvPr id="280" name="Cercle"/>
            <p:cNvSpPr/>
            <p:nvPr/>
          </p:nvSpPr>
          <p:spPr>
            <a:xfrm>
              <a:off x="0" y="0"/>
              <a:ext cx="2050998" cy="2050998"/>
            </a:xfrm>
            <a:prstGeom prst="ellipse">
              <a:avLst/>
            </a:prstGeom>
            <a:solidFill>
              <a:srgbClr val="44C19F"/>
            </a:solidFill>
            <a:ln w="3175" cap="flat">
              <a:noFill/>
              <a:miter lim="400000"/>
            </a:ln>
            <a:effectLst/>
          </p:spPr>
          <p:txBody>
            <a:bodyPr wrap="square" lIns="85680" tIns="85680" rIns="85680" bIns="85680" numCol="1" anchor="ctr">
              <a:noAutofit/>
            </a:bodyPr>
            <a:lstStyle/>
            <a:p>
              <a:pPr algn="ctr" defTabSz="1714500">
                <a:defRPr sz="3200">
                  <a:solidFill>
                    <a:srgbClr val="44C19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1" name="Figure"/>
            <p:cNvSpPr/>
            <p:nvPr/>
          </p:nvSpPr>
          <p:spPr>
            <a:xfrm rot="10800000">
              <a:off x="464941" y="481054"/>
              <a:ext cx="1090589" cy="108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600" fill="norm" stroke="1" extrusionOk="0">
                  <a:moveTo>
                    <a:pt x="19309" y="1687"/>
                  </a:moveTo>
                  <a:cubicBezTo>
                    <a:pt x="18164" y="675"/>
                    <a:pt x="16691" y="0"/>
                    <a:pt x="15382" y="0"/>
                  </a:cubicBezTo>
                  <a:cubicBezTo>
                    <a:pt x="14236" y="0"/>
                    <a:pt x="13091" y="506"/>
                    <a:pt x="12273" y="1350"/>
                  </a:cubicBezTo>
                  <a:cubicBezTo>
                    <a:pt x="9164" y="4556"/>
                    <a:pt x="9164" y="4556"/>
                    <a:pt x="9164" y="4556"/>
                  </a:cubicBezTo>
                  <a:cubicBezTo>
                    <a:pt x="9164" y="4556"/>
                    <a:pt x="9164" y="4556"/>
                    <a:pt x="9000" y="4556"/>
                  </a:cubicBezTo>
                  <a:cubicBezTo>
                    <a:pt x="9000" y="4556"/>
                    <a:pt x="9000" y="4556"/>
                    <a:pt x="9000" y="4556"/>
                  </a:cubicBezTo>
                  <a:cubicBezTo>
                    <a:pt x="9000" y="4556"/>
                    <a:pt x="9000" y="4556"/>
                    <a:pt x="9000" y="4556"/>
                  </a:cubicBezTo>
                  <a:cubicBezTo>
                    <a:pt x="2291" y="11644"/>
                    <a:pt x="2291" y="11644"/>
                    <a:pt x="2291" y="11644"/>
                  </a:cubicBezTo>
                  <a:cubicBezTo>
                    <a:pt x="1964" y="11981"/>
                    <a:pt x="1800" y="12319"/>
                    <a:pt x="1636" y="12825"/>
                  </a:cubicBezTo>
                  <a:cubicBezTo>
                    <a:pt x="164" y="18563"/>
                    <a:pt x="164" y="18563"/>
                    <a:pt x="164" y="18563"/>
                  </a:cubicBezTo>
                  <a:cubicBezTo>
                    <a:pt x="164" y="18563"/>
                    <a:pt x="0" y="19069"/>
                    <a:pt x="0" y="19238"/>
                  </a:cubicBezTo>
                  <a:cubicBezTo>
                    <a:pt x="0" y="20588"/>
                    <a:pt x="982" y="21600"/>
                    <a:pt x="2291" y="21600"/>
                  </a:cubicBezTo>
                  <a:cubicBezTo>
                    <a:pt x="2618" y="21600"/>
                    <a:pt x="3109" y="21431"/>
                    <a:pt x="3109" y="21431"/>
                  </a:cubicBezTo>
                  <a:cubicBezTo>
                    <a:pt x="8673" y="19913"/>
                    <a:pt x="8673" y="19913"/>
                    <a:pt x="8673" y="19913"/>
                  </a:cubicBezTo>
                  <a:cubicBezTo>
                    <a:pt x="9000" y="19913"/>
                    <a:pt x="9327" y="19575"/>
                    <a:pt x="9655" y="19238"/>
                  </a:cubicBezTo>
                  <a:cubicBezTo>
                    <a:pt x="19636" y="8944"/>
                    <a:pt x="19636" y="8944"/>
                    <a:pt x="19636" y="8944"/>
                  </a:cubicBezTo>
                  <a:cubicBezTo>
                    <a:pt x="21600" y="7088"/>
                    <a:pt x="21273" y="3881"/>
                    <a:pt x="19309" y="1687"/>
                  </a:cubicBezTo>
                  <a:close/>
                  <a:moveTo>
                    <a:pt x="10473" y="16031"/>
                  </a:moveTo>
                  <a:cubicBezTo>
                    <a:pt x="10473" y="15525"/>
                    <a:pt x="10309" y="14850"/>
                    <a:pt x="9982" y="14344"/>
                  </a:cubicBezTo>
                  <a:cubicBezTo>
                    <a:pt x="16200" y="7931"/>
                    <a:pt x="16200" y="7931"/>
                    <a:pt x="16200" y="7931"/>
                  </a:cubicBezTo>
                  <a:cubicBezTo>
                    <a:pt x="16527" y="9113"/>
                    <a:pt x="16364" y="10463"/>
                    <a:pt x="15545" y="11306"/>
                  </a:cubicBezTo>
                  <a:cubicBezTo>
                    <a:pt x="15545" y="11306"/>
                    <a:pt x="15545" y="11306"/>
                    <a:pt x="15545" y="11306"/>
                  </a:cubicBezTo>
                  <a:cubicBezTo>
                    <a:pt x="15545" y="11306"/>
                    <a:pt x="15545" y="11306"/>
                    <a:pt x="15545" y="11306"/>
                  </a:cubicBezTo>
                  <a:cubicBezTo>
                    <a:pt x="10473" y="16537"/>
                    <a:pt x="10473" y="16537"/>
                    <a:pt x="10473" y="16537"/>
                  </a:cubicBezTo>
                  <a:cubicBezTo>
                    <a:pt x="10473" y="16369"/>
                    <a:pt x="10473" y="16200"/>
                    <a:pt x="10473" y="16031"/>
                  </a:cubicBezTo>
                  <a:close/>
                  <a:moveTo>
                    <a:pt x="9655" y="13669"/>
                  </a:moveTo>
                  <a:cubicBezTo>
                    <a:pt x="9491" y="13331"/>
                    <a:pt x="9164" y="12825"/>
                    <a:pt x="8836" y="12488"/>
                  </a:cubicBezTo>
                  <a:cubicBezTo>
                    <a:pt x="8345" y="12150"/>
                    <a:pt x="8018" y="11813"/>
                    <a:pt x="7527" y="11475"/>
                  </a:cubicBezTo>
                  <a:cubicBezTo>
                    <a:pt x="13745" y="5063"/>
                    <a:pt x="13745" y="5063"/>
                    <a:pt x="13745" y="5063"/>
                  </a:cubicBezTo>
                  <a:cubicBezTo>
                    <a:pt x="14236" y="5231"/>
                    <a:pt x="14727" y="5569"/>
                    <a:pt x="15055" y="6075"/>
                  </a:cubicBezTo>
                  <a:cubicBezTo>
                    <a:pt x="15382" y="6413"/>
                    <a:pt x="15709" y="6750"/>
                    <a:pt x="15873" y="7256"/>
                  </a:cubicBezTo>
                  <a:lnTo>
                    <a:pt x="9655" y="13669"/>
                  </a:lnTo>
                  <a:close/>
                  <a:moveTo>
                    <a:pt x="6873" y="11138"/>
                  </a:moveTo>
                  <a:cubicBezTo>
                    <a:pt x="6218" y="10969"/>
                    <a:pt x="5564" y="10800"/>
                    <a:pt x="4909" y="10800"/>
                  </a:cubicBezTo>
                  <a:cubicBezTo>
                    <a:pt x="9982" y="5569"/>
                    <a:pt x="9982" y="5569"/>
                    <a:pt x="9982" y="5569"/>
                  </a:cubicBezTo>
                  <a:cubicBezTo>
                    <a:pt x="10800" y="4725"/>
                    <a:pt x="11945" y="4556"/>
                    <a:pt x="13091" y="4894"/>
                  </a:cubicBezTo>
                  <a:lnTo>
                    <a:pt x="6873" y="11138"/>
                  </a:lnTo>
                  <a:close/>
                  <a:moveTo>
                    <a:pt x="2782" y="20081"/>
                  </a:moveTo>
                  <a:cubicBezTo>
                    <a:pt x="2618" y="20250"/>
                    <a:pt x="2455" y="20250"/>
                    <a:pt x="2291" y="20250"/>
                  </a:cubicBezTo>
                  <a:cubicBezTo>
                    <a:pt x="1800" y="20250"/>
                    <a:pt x="1309" y="19744"/>
                    <a:pt x="1309" y="19238"/>
                  </a:cubicBezTo>
                  <a:cubicBezTo>
                    <a:pt x="1309" y="19069"/>
                    <a:pt x="1309" y="18900"/>
                    <a:pt x="1309" y="18900"/>
                  </a:cubicBezTo>
                  <a:cubicBezTo>
                    <a:pt x="2127" y="16200"/>
                    <a:pt x="2127" y="16200"/>
                    <a:pt x="2127" y="16200"/>
                  </a:cubicBezTo>
                  <a:cubicBezTo>
                    <a:pt x="2782" y="16200"/>
                    <a:pt x="3600" y="16537"/>
                    <a:pt x="4255" y="17213"/>
                  </a:cubicBezTo>
                  <a:cubicBezTo>
                    <a:pt x="4909" y="17888"/>
                    <a:pt x="5236" y="18731"/>
                    <a:pt x="5236" y="19575"/>
                  </a:cubicBezTo>
                  <a:lnTo>
                    <a:pt x="2782" y="20081"/>
                  </a:lnTo>
                  <a:close/>
                  <a:moveTo>
                    <a:pt x="5727" y="19406"/>
                  </a:moveTo>
                  <a:cubicBezTo>
                    <a:pt x="5727" y="18394"/>
                    <a:pt x="5400" y="17550"/>
                    <a:pt x="4745" y="16706"/>
                  </a:cubicBezTo>
                  <a:cubicBezTo>
                    <a:pt x="4091" y="16031"/>
                    <a:pt x="3109" y="15694"/>
                    <a:pt x="2291" y="15525"/>
                  </a:cubicBezTo>
                  <a:cubicBezTo>
                    <a:pt x="2945" y="13163"/>
                    <a:pt x="2945" y="13163"/>
                    <a:pt x="2945" y="13163"/>
                  </a:cubicBezTo>
                  <a:cubicBezTo>
                    <a:pt x="2945" y="12994"/>
                    <a:pt x="3109" y="12825"/>
                    <a:pt x="3109" y="12656"/>
                  </a:cubicBezTo>
                  <a:cubicBezTo>
                    <a:pt x="4418" y="11644"/>
                    <a:pt x="6545" y="11981"/>
                    <a:pt x="7855" y="13500"/>
                  </a:cubicBezTo>
                  <a:cubicBezTo>
                    <a:pt x="9327" y="15019"/>
                    <a:pt x="9655" y="17213"/>
                    <a:pt x="8509" y="18563"/>
                  </a:cubicBezTo>
                  <a:cubicBezTo>
                    <a:pt x="8345" y="18563"/>
                    <a:pt x="8345" y="18731"/>
                    <a:pt x="8182" y="18731"/>
                  </a:cubicBezTo>
                  <a:lnTo>
                    <a:pt x="5727" y="19406"/>
                  </a:lnTo>
                  <a:close/>
                  <a:moveTo>
                    <a:pt x="18818" y="7931"/>
                  </a:moveTo>
                  <a:cubicBezTo>
                    <a:pt x="17673" y="9113"/>
                    <a:pt x="17673" y="9113"/>
                    <a:pt x="17673" y="9113"/>
                  </a:cubicBezTo>
                  <a:cubicBezTo>
                    <a:pt x="17673" y="8944"/>
                    <a:pt x="17673" y="8775"/>
                    <a:pt x="17673" y="8606"/>
                  </a:cubicBezTo>
                  <a:cubicBezTo>
                    <a:pt x="17509" y="7256"/>
                    <a:pt x="17018" y="6075"/>
                    <a:pt x="16036" y="5063"/>
                  </a:cubicBezTo>
                  <a:cubicBezTo>
                    <a:pt x="14891" y="4050"/>
                    <a:pt x="13582" y="3375"/>
                    <a:pt x="12109" y="3375"/>
                  </a:cubicBezTo>
                  <a:cubicBezTo>
                    <a:pt x="13255" y="2194"/>
                    <a:pt x="13255" y="2194"/>
                    <a:pt x="13255" y="2194"/>
                  </a:cubicBezTo>
                  <a:cubicBezTo>
                    <a:pt x="13745" y="1687"/>
                    <a:pt x="14564" y="1350"/>
                    <a:pt x="15382" y="1350"/>
                  </a:cubicBezTo>
                  <a:cubicBezTo>
                    <a:pt x="16364" y="1350"/>
                    <a:pt x="17509" y="1856"/>
                    <a:pt x="18327" y="2700"/>
                  </a:cubicBezTo>
                  <a:cubicBezTo>
                    <a:pt x="19145" y="3544"/>
                    <a:pt x="19636" y="4556"/>
                    <a:pt x="19636" y="5569"/>
                  </a:cubicBezTo>
                  <a:cubicBezTo>
                    <a:pt x="19636" y="6413"/>
                    <a:pt x="19309" y="7256"/>
                    <a:pt x="18818" y="793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85680" tIns="85680" rIns="85680" bIns="85680" numCol="1" anchor="t">
              <a:noAutofit/>
            </a:bodyPr>
            <a:lstStyle/>
            <a:p>
              <a:pPr defTabSz="1714500">
                <a:defRPr sz="3200">
                  <a:solidFill>
                    <a:srgbClr val="212E3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83" name="Design"/>
          <p:cNvSpPr txBox="1"/>
          <p:nvPr/>
        </p:nvSpPr>
        <p:spPr>
          <a:xfrm>
            <a:off x="16812528" y="2555325"/>
            <a:ext cx="2655212" cy="906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>
            <a:lvl1pPr algn="ctr" defTabSz="1714500">
              <a:defRPr sz="3200">
                <a:solidFill>
                  <a:srgbClr val="44C19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Design</a:t>
            </a:r>
          </a:p>
        </p:txBody>
      </p:sp>
      <p:sp>
        <p:nvSpPr>
          <p:cNvPr id="284" name="1er semestre 2018"/>
          <p:cNvSpPr txBox="1"/>
          <p:nvPr/>
        </p:nvSpPr>
        <p:spPr>
          <a:xfrm>
            <a:off x="21454008" y="8794441"/>
            <a:ext cx="2655211" cy="1815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>
            <a:lvl1pPr algn="ctr" defTabSz="1714500">
              <a:defRPr sz="3200">
                <a:solidFill>
                  <a:srgbClr val="212E3C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1er semestre 2018</a:t>
            </a:r>
          </a:p>
        </p:txBody>
      </p:sp>
      <p:sp>
        <p:nvSpPr>
          <p:cNvPr id="285" name="Workshop Client 1"/>
          <p:cNvSpPr txBox="1"/>
          <p:nvPr/>
        </p:nvSpPr>
        <p:spPr>
          <a:xfrm>
            <a:off x="4330465" y="10500971"/>
            <a:ext cx="1885045" cy="1687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>
            <a:lvl1pPr algn="ctr" defTabSz="1714500">
              <a:defRPr sz="2300">
                <a:solidFill>
                  <a:srgbClr val="DEBF2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Workshop Client 1</a:t>
            </a:r>
          </a:p>
        </p:txBody>
      </p:sp>
      <p:sp>
        <p:nvSpPr>
          <p:cNvPr id="286" name="Ligne"/>
          <p:cNvSpPr/>
          <p:nvPr/>
        </p:nvSpPr>
        <p:spPr>
          <a:xfrm flipH="1" flipV="1">
            <a:off x="5272824" y="8438073"/>
            <a:ext cx="328" cy="1970912"/>
          </a:xfrm>
          <a:prstGeom prst="line">
            <a:avLst/>
          </a:prstGeom>
          <a:ln w="38100">
            <a:solidFill>
              <a:srgbClr val="DEBF20"/>
            </a:solidFill>
            <a:prstDash val="dash"/>
            <a:miter/>
          </a:ln>
        </p:spPr>
        <p:txBody>
          <a:bodyPr lIns="85680" tIns="85680" rIns="85680" bIns="85680"/>
          <a:lstStyle/>
          <a:p>
            <a:pPr defTabSz="85725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7" name="Workshop Client 2"/>
          <p:cNvSpPr txBox="1"/>
          <p:nvPr/>
        </p:nvSpPr>
        <p:spPr>
          <a:xfrm>
            <a:off x="15769607" y="10500971"/>
            <a:ext cx="1885045" cy="90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>
            <a:lvl1pPr algn="ctr" defTabSz="1714500">
              <a:defRPr sz="2300">
                <a:solidFill>
                  <a:srgbClr val="44C19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Workshop Client 2</a:t>
            </a:r>
          </a:p>
        </p:txBody>
      </p:sp>
      <p:sp>
        <p:nvSpPr>
          <p:cNvPr id="288" name="Ligne"/>
          <p:cNvSpPr/>
          <p:nvPr/>
        </p:nvSpPr>
        <p:spPr>
          <a:xfrm flipH="1" flipV="1">
            <a:off x="16711964" y="8438073"/>
            <a:ext cx="328" cy="1970912"/>
          </a:xfrm>
          <a:prstGeom prst="line">
            <a:avLst/>
          </a:prstGeom>
          <a:ln w="38100">
            <a:solidFill>
              <a:srgbClr val="44C19F"/>
            </a:solidFill>
            <a:prstDash val="dash"/>
            <a:miter/>
          </a:ln>
        </p:spPr>
        <p:txBody>
          <a:bodyPr lIns="85680" tIns="85680" rIns="85680" bIns="85680"/>
          <a:lstStyle/>
          <a:p>
            <a:pPr defTabSz="85725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9" name="Grouper"/>
          <p:cNvSpPr/>
          <p:nvPr/>
        </p:nvSpPr>
        <p:spPr>
          <a:xfrm>
            <a:off x="1002140" y="3609183"/>
            <a:ext cx="2050998" cy="2050998"/>
          </a:xfrm>
          <a:prstGeom prst="ellipse">
            <a:avLst/>
          </a:prstGeom>
          <a:solidFill>
            <a:srgbClr val="DEBF20"/>
          </a:solidFill>
          <a:ln w="3175">
            <a:miter lim="400000"/>
          </a:ln>
        </p:spPr>
        <p:txBody>
          <a:bodyPr lIns="85680" tIns="85680" rIns="85680" bIns="85680" anchor="ctr"/>
          <a:lstStyle/>
          <a:p>
            <a:pPr algn="ctr" defTabSz="1714500">
              <a:defRPr sz="3200"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94" name="Grouper"/>
          <p:cNvGrpSpPr/>
          <p:nvPr/>
        </p:nvGrpSpPr>
        <p:grpSpPr>
          <a:xfrm>
            <a:off x="1631413" y="4027216"/>
            <a:ext cx="792451" cy="1214933"/>
            <a:chOff x="0" y="0"/>
            <a:chExt cx="792449" cy="1214932"/>
          </a:xfrm>
        </p:grpSpPr>
        <p:sp>
          <p:nvSpPr>
            <p:cNvPr id="290" name="Figure"/>
            <p:cNvSpPr/>
            <p:nvPr/>
          </p:nvSpPr>
          <p:spPr>
            <a:xfrm>
              <a:off x="-1" y="-1"/>
              <a:ext cx="792451" cy="897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950" y="0"/>
                    <a:pt x="0" y="4215"/>
                    <a:pt x="0" y="9351"/>
                  </a:cubicBezTo>
                  <a:cubicBezTo>
                    <a:pt x="0" y="11459"/>
                    <a:pt x="1050" y="13302"/>
                    <a:pt x="1950" y="14751"/>
                  </a:cubicBezTo>
                  <a:cubicBezTo>
                    <a:pt x="1950" y="14883"/>
                    <a:pt x="2550" y="15937"/>
                    <a:pt x="2850" y="16463"/>
                  </a:cubicBezTo>
                  <a:cubicBezTo>
                    <a:pt x="3150" y="16990"/>
                    <a:pt x="3450" y="17517"/>
                    <a:pt x="3750" y="18044"/>
                  </a:cubicBezTo>
                  <a:cubicBezTo>
                    <a:pt x="4200" y="19098"/>
                    <a:pt x="4500" y="20283"/>
                    <a:pt x="4950" y="21468"/>
                  </a:cubicBezTo>
                  <a:cubicBezTo>
                    <a:pt x="4950" y="21468"/>
                    <a:pt x="4950" y="21600"/>
                    <a:pt x="4950" y="21600"/>
                  </a:cubicBezTo>
                  <a:cubicBezTo>
                    <a:pt x="7050" y="21600"/>
                    <a:pt x="7050" y="21600"/>
                    <a:pt x="7050" y="21600"/>
                  </a:cubicBezTo>
                  <a:cubicBezTo>
                    <a:pt x="7050" y="21468"/>
                    <a:pt x="6900" y="21205"/>
                    <a:pt x="6900" y="20941"/>
                  </a:cubicBezTo>
                  <a:cubicBezTo>
                    <a:pt x="6450" y="19756"/>
                    <a:pt x="6000" y="18571"/>
                    <a:pt x="5550" y="17517"/>
                  </a:cubicBezTo>
                  <a:cubicBezTo>
                    <a:pt x="5250" y="16859"/>
                    <a:pt x="4950" y="16200"/>
                    <a:pt x="4650" y="15673"/>
                  </a:cubicBezTo>
                  <a:cubicBezTo>
                    <a:pt x="4350" y="15146"/>
                    <a:pt x="3750" y="13961"/>
                    <a:pt x="3750" y="13961"/>
                  </a:cubicBezTo>
                  <a:cubicBezTo>
                    <a:pt x="3750" y="13961"/>
                    <a:pt x="3750" y="13961"/>
                    <a:pt x="3750" y="13961"/>
                  </a:cubicBezTo>
                  <a:cubicBezTo>
                    <a:pt x="2700" y="12249"/>
                    <a:pt x="2100" y="10932"/>
                    <a:pt x="2100" y="9351"/>
                  </a:cubicBezTo>
                  <a:cubicBezTo>
                    <a:pt x="2100" y="5137"/>
                    <a:pt x="6000" y="1712"/>
                    <a:pt x="10800" y="1712"/>
                  </a:cubicBezTo>
                  <a:cubicBezTo>
                    <a:pt x="15600" y="1712"/>
                    <a:pt x="19650" y="5137"/>
                    <a:pt x="19650" y="9351"/>
                  </a:cubicBezTo>
                  <a:cubicBezTo>
                    <a:pt x="19650" y="11063"/>
                    <a:pt x="18900" y="12380"/>
                    <a:pt x="18000" y="14093"/>
                  </a:cubicBezTo>
                  <a:cubicBezTo>
                    <a:pt x="17850" y="14093"/>
                    <a:pt x="17250" y="15146"/>
                    <a:pt x="16950" y="15673"/>
                  </a:cubicBezTo>
                  <a:cubicBezTo>
                    <a:pt x="16650" y="16200"/>
                    <a:pt x="16350" y="16727"/>
                    <a:pt x="16050" y="17517"/>
                  </a:cubicBezTo>
                  <a:cubicBezTo>
                    <a:pt x="15600" y="18571"/>
                    <a:pt x="15150" y="19756"/>
                    <a:pt x="14850" y="20941"/>
                  </a:cubicBezTo>
                  <a:cubicBezTo>
                    <a:pt x="14700" y="21205"/>
                    <a:pt x="14700" y="21468"/>
                    <a:pt x="14550" y="21600"/>
                  </a:cubicBezTo>
                  <a:cubicBezTo>
                    <a:pt x="16650" y="21600"/>
                    <a:pt x="16650" y="21600"/>
                    <a:pt x="16650" y="21600"/>
                  </a:cubicBezTo>
                  <a:cubicBezTo>
                    <a:pt x="16650" y="21600"/>
                    <a:pt x="16650" y="21468"/>
                    <a:pt x="16800" y="21468"/>
                  </a:cubicBezTo>
                  <a:cubicBezTo>
                    <a:pt x="17100" y="20283"/>
                    <a:pt x="17550" y="19229"/>
                    <a:pt x="18000" y="18044"/>
                  </a:cubicBezTo>
                  <a:cubicBezTo>
                    <a:pt x="18300" y="17517"/>
                    <a:pt x="18450" y="16990"/>
                    <a:pt x="18750" y="16463"/>
                  </a:cubicBezTo>
                  <a:cubicBezTo>
                    <a:pt x="19050" y="15937"/>
                    <a:pt x="19650" y="14883"/>
                    <a:pt x="19650" y="14883"/>
                  </a:cubicBezTo>
                  <a:cubicBezTo>
                    <a:pt x="20850" y="13039"/>
                    <a:pt x="21600" y="11327"/>
                    <a:pt x="21600" y="9351"/>
                  </a:cubicBezTo>
                  <a:cubicBezTo>
                    <a:pt x="21600" y="4215"/>
                    <a:pt x="16800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85680" tIns="85680" rIns="85680" bIns="85680" numCol="1" anchor="t">
              <a:noAutofit/>
            </a:bodyPr>
            <a:lstStyle/>
            <a:p>
              <a:pPr defTabSz="1714500">
                <a:defRPr sz="3200">
                  <a:solidFill>
                    <a:srgbClr val="212E3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1" name="Figure"/>
            <p:cNvSpPr/>
            <p:nvPr/>
          </p:nvSpPr>
          <p:spPr>
            <a:xfrm>
              <a:off x="180414" y="1023100"/>
              <a:ext cx="429339" cy="191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703"/>
                  </a:moveTo>
                  <a:cubicBezTo>
                    <a:pt x="0" y="8640"/>
                    <a:pt x="1938" y="12343"/>
                    <a:pt x="4154" y="12343"/>
                  </a:cubicBezTo>
                  <a:cubicBezTo>
                    <a:pt x="5262" y="12343"/>
                    <a:pt x="5262" y="12343"/>
                    <a:pt x="5262" y="12343"/>
                  </a:cubicBezTo>
                  <a:cubicBezTo>
                    <a:pt x="5262" y="12960"/>
                    <a:pt x="5262" y="12960"/>
                    <a:pt x="5262" y="12960"/>
                  </a:cubicBezTo>
                  <a:cubicBezTo>
                    <a:pt x="5262" y="17897"/>
                    <a:pt x="6923" y="21600"/>
                    <a:pt x="9138" y="21600"/>
                  </a:cubicBezTo>
                  <a:cubicBezTo>
                    <a:pt x="12738" y="21600"/>
                    <a:pt x="12738" y="21600"/>
                    <a:pt x="12738" y="21600"/>
                  </a:cubicBezTo>
                  <a:cubicBezTo>
                    <a:pt x="14677" y="21600"/>
                    <a:pt x="16615" y="17897"/>
                    <a:pt x="16615" y="12960"/>
                  </a:cubicBezTo>
                  <a:cubicBezTo>
                    <a:pt x="16615" y="12343"/>
                    <a:pt x="16615" y="12343"/>
                    <a:pt x="16615" y="12343"/>
                  </a:cubicBezTo>
                  <a:cubicBezTo>
                    <a:pt x="17723" y="12343"/>
                    <a:pt x="17723" y="12343"/>
                    <a:pt x="17723" y="12343"/>
                  </a:cubicBezTo>
                  <a:cubicBezTo>
                    <a:pt x="19938" y="12343"/>
                    <a:pt x="21600" y="8640"/>
                    <a:pt x="21600" y="3703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703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85680" tIns="85680" rIns="85680" bIns="85680" numCol="1" anchor="t">
              <a:noAutofit/>
            </a:bodyPr>
            <a:lstStyle/>
            <a:p>
              <a:pPr defTabSz="1714500">
                <a:defRPr sz="3200">
                  <a:solidFill>
                    <a:srgbClr val="212E3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2" name="Rectangle"/>
            <p:cNvSpPr/>
            <p:nvPr/>
          </p:nvSpPr>
          <p:spPr>
            <a:xfrm>
              <a:off x="180414" y="940887"/>
              <a:ext cx="429337" cy="43388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85680" tIns="85680" rIns="85680" bIns="85680" numCol="1" anchor="t">
              <a:noAutofit/>
            </a:bodyPr>
            <a:lstStyle/>
            <a:p>
              <a:pPr defTabSz="1714500">
                <a:defRPr sz="3200">
                  <a:solidFill>
                    <a:srgbClr val="212E3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3" name="Figure"/>
            <p:cNvSpPr/>
            <p:nvPr/>
          </p:nvSpPr>
          <p:spPr>
            <a:xfrm>
              <a:off x="164427" y="459024"/>
              <a:ext cx="468163" cy="438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85" y="21600"/>
                  </a:moveTo>
                  <a:cubicBezTo>
                    <a:pt x="21092" y="2430"/>
                    <a:pt x="21092" y="2430"/>
                    <a:pt x="21092" y="2430"/>
                  </a:cubicBezTo>
                  <a:cubicBezTo>
                    <a:pt x="21600" y="810"/>
                    <a:pt x="21600" y="810"/>
                    <a:pt x="21600" y="810"/>
                  </a:cubicBezTo>
                  <a:cubicBezTo>
                    <a:pt x="21346" y="270"/>
                    <a:pt x="20838" y="0"/>
                    <a:pt x="20329" y="0"/>
                  </a:cubicBezTo>
                  <a:cubicBezTo>
                    <a:pt x="20329" y="0"/>
                    <a:pt x="20329" y="0"/>
                    <a:pt x="20329" y="0"/>
                  </a:cubicBezTo>
                  <a:cubicBezTo>
                    <a:pt x="19059" y="0"/>
                    <a:pt x="18296" y="1350"/>
                    <a:pt x="18042" y="2160"/>
                  </a:cubicBezTo>
                  <a:cubicBezTo>
                    <a:pt x="17534" y="2970"/>
                    <a:pt x="17280" y="3240"/>
                    <a:pt x="17026" y="3240"/>
                  </a:cubicBezTo>
                  <a:cubicBezTo>
                    <a:pt x="16772" y="3240"/>
                    <a:pt x="16518" y="2970"/>
                    <a:pt x="16264" y="2160"/>
                  </a:cubicBezTo>
                  <a:cubicBezTo>
                    <a:pt x="15755" y="1350"/>
                    <a:pt x="15247" y="0"/>
                    <a:pt x="13976" y="0"/>
                  </a:cubicBezTo>
                  <a:cubicBezTo>
                    <a:pt x="12706" y="0"/>
                    <a:pt x="11944" y="1350"/>
                    <a:pt x="11689" y="2160"/>
                  </a:cubicBezTo>
                  <a:cubicBezTo>
                    <a:pt x="11181" y="2970"/>
                    <a:pt x="10927" y="3240"/>
                    <a:pt x="10673" y="3240"/>
                  </a:cubicBezTo>
                  <a:cubicBezTo>
                    <a:pt x="10419" y="3240"/>
                    <a:pt x="10165" y="2970"/>
                    <a:pt x="9911" y="2160"/>
                  </a:cubicBezTo>
                  <a:cubicBezTo>
                    <a:pt x="9402" y="1350"/>
                    <a:pt x="8894" y="0"/>
                    <a:pt x="7624" y="0"/>
                  </a:cubicBezTo>
                  <a:cubicBezTo>
                    <a:pt x="6353" y="0"/>
                    <a:pt x="5591" y="1350"/>
                    <a:pt x="5336" y="2160"/>
                  </a:cubicBezTo>
                  <a:cubicBezTo>
                    <a:pt x="4828" y="2970"/>
                    <a:pt x="4574" y="3240"/>
                    <a:pt x="4320" y="3240"/>
                  </a:cubicBezTo>
                  <a:cubicBezTo>
                    <a:pt x="4066" y="3240"/>
                    <a:pt x="3812" y="2970"/>
                    <a:pt x="3558" y="2160"/>
                  </a:cubicBezTo>
                  <a:cubicBezTo>
                    <a:pt x="3049" y="1350"/>
                    <a:pt x="2541" y="0"/>
                    <a:pt x="1271" y="0"/>
                  </a:cubicBezTo>
                  <a:cubicBezTo>
                    <a:pt x="1016" y="0"/>
                    <a:pt x="1016" y="0"/>
                    <a:pt x="1016" y="0"/>
                  </a:cubicBezTo>
                  <a:cubicBezTo>
                    <a:pt x="508" y="0"/>
                    <a:pt x="0" y="270"/>
                    <a:pt x="0" y="810"/>
                  </a:cubicBezTo>
                  <a:cubicBezTo>
                    <a:pt x="508" y="2700"/>
                    <a:pt x="508" y="2700"/>
                    <a:pt x="508" y="2700"/>
                  </a:cubicBezTo>
                  <a:cubicBezTo>
                    <a:pt x="7369" y="21600"/>
                    <a:pt x="7369" y="21600"/>
                    <a:pt x="7369" y="21600"/>
                  </a:cubicBezTo>
                  <a:cubicBezTo>
                    <a:pt x="8894" y="21600"/>
                    <a:pt x="8894" y="21600"/>
                    <a:pt x="8894" y="21600"/>
                  </a:cubicBezTo>
                  <a:cubicBezTo>
                    <a:pt x="2541" y="3510"/>
                    <a:pt x="2541" y="3510"/>
                    <a:pt x="2541" y="3510"/>
                  </a:cubicBezTo>
                  <a:cubicBezTo>
                    <a:pt x="2795" y="4320"/>
                    <a:pt x="3558" y="4860"/>
                    <a:pt x="4320" y="4860"/>
                  </a:cubicBezTo>
                  <a:cubicBezTo>
                    <a:pt x="5591" y="4860"/>
                    <a:pt x="6353" y="3780"/>
                    <a:pt x="6607" y="2970"/>
                  </a:cubicBezTo>
                  <a:cubicBezTo>
                    <a:pt x="7115" y="2160"/>
                    <a:pt x="7369" y="1620"/>
                    <a:pt x="7624" y="1620"/>
                  </a:cubicBezTo>
                  <a:cubicBezTo>
                    <a:pt x="7878" y="1620"/>
                    <a:pt x="8132" y="2160"/>
                    <a:pt x="8386" y="2970"/>
                  </a:cubicBezTo>
                  <a:cubicBezTo>
                    <a:pt x="8894" y="3780"/>
                    <a:pt x="9402" y="4860"/>
                    <a:pt x="10673" y="4860"/>
                  </a:cubicBezTo>
                  <a:cubicBezTo>
                    <a:pt x="11944" y="4860"/>
                    <a:pt x="12452" y="3780"/>
                    <a:pt x="12960" y="2970"/>
                  </a:cubicBezTo>
                  <a:cubicBezTo>
                    <a:pt x="13468" y="2160"/>
                    <a:pt x="13468" y="1620"/>
                    <a:pt x="13976" y="1620"/>
                  </a:cubicBezTo>
                  <a:cubicBezTo>
                    <a:pt x="14231" y="1620"/>
                    <a:pt x="14485" y="2160"/>
                    <a:pt x="14739" y="2970"/>
                  </a:cubicBezTo>
                  <a:cubicBezTo>
                    <a:pt x="15247" y="3780"/>
                    <a:pt x="15755" y="4860"/>
                    <a:pt x="17026" y="4860"/>
                  </a:cubicBezTo>
                  <a:cubicBezTo>
                    <a:pt x="18042" y="4860"/>
                    <a:pt x="18551" y="4050"/>
                    <a:pt x="19059" y="3510"/>
                  </a:cubicBezTo>
                  <a:cubicBezTo>
                    <a:pt x="12706" y="21600"/>
                    <a:pt x="12706" y="21600"/>
                    <a:pt x="12706" y="21600"/>
                  </a:cubicBezTo>
                  <a:lnTo>
                    <a:pt x="14485" y="2160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85680" tIns="85680" rIns="85680" bIns="85680" numCol="1" anchor="t">
              <a:noAutofit/>
            </a:bodyPr>
            <a:lstStyle/>
            <a:p>
              <a:pPr defTabSz="1714500">
                <a:defRPr sz="3200">
                  <a:solidFill>
                    <a:srgbClr val="212E3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95" name="Recherche…"/>
          <p:cNvSpPr txBox="1"/>
          <p:nvPr/>
        </p:nvSpPr>
        <p:spPr>
          <a:xfrm>
            <a:off x="660659" y="2290603"/>
            <a:ext cx="2655212" cy="1318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/>
          <a:p>
            <a:pPr algn="ctr" defTabSz="1714500">
              <a:defRPr sz="3200">
                <a:solidFill>
                  <a:srgbClr val="DEBF2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Recherche</a:t>
            </a:r>
          </a:p>
          <a:p>
            <a:pPr algn="ctr" defTabSz="1714500">
              <a:defRPr sz="3200">
                <a:solidFill>
                  <a:srgbClr val="DEBF2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Utilisateur</a:t>
            </a:r>
          </a:p>
        </p:txBody>
      </p:sp>
      <p:sp>
        <p:nvSpPr>
          <p:cNvPr id="296" name="Ligne"/>
          <p:cNvSpPr/>
          <p:nvPr/>
        </p:nvSpPr>
        <p:spPr>
          <a:xfrm flipH="1" flipV="1">
            <a:off x="1988101" y="5661776"/>
            <a:ext cx="328" cy="1970912"/>
          </a:xfrm>
          <a:prstGeom prst="line">
            <a:avLst/>
          </a:prstGeom>
          <a:ln w="38100">
            <a:solidFill>
              <a:srgbClr val="DEBF20"/>
            </a:solidFill>
            <a:prstDash val="dash"/>
            <a:miter/>
          </a:ln>
        </p:spPr>
        <p:txBody>
          <a:bodyPr lIns="85680" tIns="85680" rIns="85680" bIns="85680"/>
          <a:lstStyle/>
          <a:p>
            <a:pPr defTabSz="85725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7" name="Novembre"/>
          <p:cNvSpPr txBox="1"/>
          <p:nvPr/>
        </p:nvSpPr>
        <p:spPr>
          <a:xfrm>
            <a:off x="1387643" y="9094552"/>
            <a:ext cx="2361285" cy="1214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>
            <a:lvl1pPr algn="ctr" defTabSz="1714500">
              <a:defRPr sz="3200">
                <a:solidFill>
                  <a:srgbClr val="3E3E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Novembre</a:t>
            </a:r>
          </a:p>
        </p:txBody>
      </p:sp>
      <p:sp>
        <p:nvSpPr>
          <p:cNvPr id="298" name="Décembre"/>
          <p:cNvSpPr txBox="1"/>
          <p:nvPr/>
        </p:nvSpPr>
        <p:spPr>
          <a:xfrm>
            <a:off x="12574681" y="9094552"/>
            <a:ext cx="2361285" cy="657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>
            <a:lvl1pPr algn="ctr" defTabSz="1714500">
              <a:defRPr sz="3200">
                <a:solidFill>
                  <a:srgbClr val="3E3E3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Décembre</a:t>
            </a:r>
          </a:p>
        </p:txBody>
      </p:sp>
      <p:sp>
        <p:nvSpPr>
          <p:cNvPr id="299" name="Ligne"/>
          <p:cNvSpPr/>
          <p:nvPr/>
        </p:nvSpPr>
        <p:spPr>
          <a:xfrm flipH="1" flipV="1">
            <a:off x="12665948" y="5640898"/>
            <a:ext cx="329" cy="1970912"/>
          </a:xfrm>
          <a:prstGeom prst="line">
            <a:avLst/>
          </a:prstGeom>
          <a:ln w="38100">
            <a:solidFill>
              <a:srgbClr val="44C19F"/>
            </a:solidFill>
            <a:prstDash val="dash"/>
            <a:miter/>
          </a:ln>
        </p:spPr>
        <p:txBody>
          <a:bodyPr lIns="85680" tIns="85680" rIns="85680" bIns="85680"/>
          <a:lstStyle/>
          <a:p>
            <a:pPr defTabSz="85725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302" name="Grouper"/>
          <p:cNvGrpSpPr/>
          <p:nvPr/>
        </p:nvGrpSpPr>
        <p:grpSpPr>
          <a:xfrm>
            <a:off x="11640447" y="3624846"/>
            <a:ext cx="2050998" cy="2050998"/>
            <a:chOff x="0" y="0"/>
            <a:chExt cx="2050997" cy="2050997"/>
          </a:xfrm>
        </p:grpSpPr>
        <p:sp>
          <p:nvSpPr>
            <p:cNvPr id="300" name="Cercle"/>
            <p:cNvSpPr/>
            <p:nvPr/>
          </p:nvSpPr>
          <p:spPr>
            <a:xfrm>
              <a:off x="0" y="0"/>
              <a:ext cx="2050998" cy="2050998"/>
            </a:xfrm>
            <a:prstGeom prst="ellipse">
              <a:avLst/>
            </a:prstGeom>
            <a:solidFill>
              <a:srgbClr val="44C19F"/>
            </a:solidFill>
            <a:ln w="3175" cap="flat">
              <a:noFill/>
              <a:miter lim="400000"/>
            </a:ln>
            <a:effectLst/>
          </p:spPr>
          <p:txBody>
            <a:bodyPr wrap="square" lIns="85680" tIns="85680" rIns="85680" bIns="85680" numCol="1" anchor="ctr">
              <a:noAutofit/>
            </a:bodyPr>
            <a:lstStyle/>
            <a:p>
              <a:pPr algn="ctr" defTabSz="1714500">
                <a:defRPr sz="3200">
                  <a:solidFill>
                    <a:srgbClr val="44C19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1" name="Figure"/>
            <p:cNvSpPr/>
            <p:nvPr/>
          </p:nvSpPr>
          <p:spPr>
            <a:xfrm rot="10800000">
              <a:off x="464941" y="481054"/>
              <a:ext cx="1090589" cy="108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600" fill="norm" stroke="1" extrusionOk="0">
                  <a:moveTo>
                    <a:pt x="19309" y="1687"/>
                  </a:moveTo>
                  <a:cubicBezTo>
                    <a:pt x="18164" y="675"/>
                    <a:pt x="16691" y="0"/>
                    <a:pt x="15382" y="0"/>
                  </a:cubicBezTo>
                  <a:cubicBezTo>
                    <a:pt x="14236" y="0"/>
                    <a:pt x="13091" y="506"/>
                    <a:pt x="12273" y="1350"/>
                  </a:cubicBezTo>
                  <a:cubicBezTo>
                    <a:pt x="9164" y="4556"/>
                    <a:pt x="9164" y="4556"/>
                    <a:pt x="9164" y="4556"/>
                  </a:cubicBezTo>
                  <a:cubicBezTo>
                    <a:pt x="9164" y="4556"/>
                    <a:pt x="9164" y="4556"/>
                    <a:pt x="9000" y="4556"/>
                  </a:cubicBezTo>
                  <a:cubicBezTo>
                    <a:pt x="9000" y="4556"/>
                    <a:pt x="9000" y="4556"/>
                    <a:pt x="9000" y="4556"/>
                  </a:cubicBezTo>
                  <a:cubicBezTo>
                    <a:pt x="9000" y="4556"/>
                    <a:pt x="9000" y="4556"/>
                    <a:pt x="9000" y="4556"/>
                  </a:cubicBezTo>
                  <a:cubicBezTo>
                    <a:pt x="2291" y="11644"/>
                    <a:pt x="2291" y="11644"/>
                    <a:pt x="2291" y="11644"/>
                  </a:cubicBezTo>
                  <a:cubicBezTo>
                    <a:pt x="1964" y="11981"/>
                    <a:pt x="1800" y="12319"/>
                    <a:pt x="1636" y="12825"/>
                  </a:cubicBezTo>
                  <a:cubicBezTo>
                    <a:pt x="164" y="18563"/>
                    <a:pt x="164" y="18563"/>
                    <a:pt x="164" y="18563"/>
                  </a:cubicBezTo>
                  <a:cubicBezTo>
                    <a:pt x="164" y="18563"/>
                    <a:pt x="0" y="19069"/>
                    <a:pt x="0" y="19238"/>
                  </a:cubicBezTo>
                  <a:cubicBezTo>
                    <a:pt x="0" y="20588"/>
                    <a:pt x="982" y="21600"/>
                    <a:pt x="2291" y="21600"/>
                  </a:cubicBezTo>
                  <a:cubicBezTo>
                    <a:pt x="2618" y="21600"/>
                    <a:pt x="3109" y="21431"/>
                    <a:pt x="3109" y="21431"/>
                  </a:cubicBezTo>
                  <a:cubicBezTo>
                    <a:pt x="8673" y="19913"/>
                    <a:pt x="8673" y="19913"/>
                    <a:pt x="8673" y="19913"/>
                  </a:cubicBezTo>
                  <a:cubicBezTo>
                    <a:pt x="9000" y="19913"/>
                    <a:pt x="9327" y="19575"/>
                    <a:pt x="9655" y="19238"/>
                  </a:cubicBezTo>
                  <a:cubicBezTo>
                    <a:pt x="19636" y="8944"/>
                    <a:pt x="19636" y="8944"/>
                    <a:pt x="19636" y="8944"/>
                  </a:cubicBezTo>
                  <a:cubicBezTo>
                    <a:pt x="21600" y="7088"/>
                    <a:pt x="21273" y="3881"/>
                    <a:pt x="19309" y="1687"/>
                  </a:cubicBezTo>
                  <a:close/>
                  <a:moveTo>
                    <a:pt x="10473" y="16031"/>
                  </a:moveTo>
                  <a:cubicBezTo>
                    <a:pt x="10473" y="15525"/>
                    <a:pt x="10309" y="14850"/>
                    <a:pt x="9982" y="14344"/>
                  </a:cubicBezTo>
                  <a:cubicBezTo>
                    <a:pt x="16200" y="7931"/>
                    <a:pt x="16200" y="7931"/>
                    <a:pt x="16200" y="7931"/>
                  </a:cubicBezTo>
                  <a:cubicBezTo>
                    <a:pt x="16527" y="9113"/>
                    <a:pt x="16364" y="10463"/>
                    <a:pt x="15545" y="11306"/>
                  </a:cubicBezTo>
                  <a:cubicBezTo>
                    <a:pt x="15545" y="11306"/>
                    <a:pt x="15545" y="11306"/>
                    <a:pt x="15545" y="11306"/>
                  </a:cubicBezTo>
                  <a:cubicBezTo>
                    <a:pt x="15545" y="11306"/>
                    <a:pt x="15545" y="11306"/>
                    <a:pt x="15545" y="11306"/>
                  </a:cubicBezTo>
                  <a:cubicBezTo>
                    <a:pt x="10473" y="16537"/>
                    <a:pt x="10473" y="16537"/>
                    <a:pt x="10473" y="16537"/>
                  </a:cubicBezTo>
                  <a:cubicBezTo>
                    <a:pt x="10473" y="16369"/>
                    <a:pt x="10473" y="16200"/>
                    <a:pt x="10473" y="16031"/>
                  </a:cubicBezTo>
                  <a:close/>
                  <a:moveTo>
                    <a:pt x="9655" y="13669"/>
                  </a:moveTo>
                  <a:cubicBezTo>
                    <a:pt x="9491" y="13331"/>
                    <a:pt x="9164" y="12825"/>
                    <a:pt x="8836" y="12488"/>
                  </a:cubicBezTo>
                  <a:cubicBezTo>
                    <a:pt x="8345" y="12150"/>
                    <a:pt x="8018" y="11813"/>
                    <a:pt x="7527" y="11475"/>
                  </a:cubicBezTo>
                  <a:cubicBezTo>
                    <a:pt x="13745" y="5063"/>
                    <a:pt x="13745" y="5063"/>
                    <a:pt x="13745" y="5063"/>
                  </a:cubicBezTo>
                  <a:cubicBezTo>
                    <a:pt x="14236" y="5231"/>
                    <a:pt x="14727" y="5569"/>
                    <a:pt x="15055" y="6075"/>
                  </a:cubicBezTo>
                  <a:cubicBezTo>
                    <a:pt x="15382" y="6413"/>
                    <a:pt x="15709" y="6750"/>
                    <a:pt x="15873" y="7256"/>
                  </a:cubicBezTo>
                  <a:lnTo>
                    <a:pt x="9655" y="13669"/>
                  </a:lnTo>
                  <a:close/>
                  <a:moveTo>
                    <a:pt x="6873" y="11138"/>
                  </a:moveTo>
                  <a:cubicBezTo>
                    <a:pt x="6218" y="10969"/>
                    <a:pt x="5564" y="10800"/>
                    <a:pt x="4909" y="10800"/>
                  </a:cubicBezTo>
                  <a:cubicBezTo>
                    <a:pt x="9982" y="5569"/>
                    <a:pt x="9982" y="5569"/>
                    <a:pt x="9982" y="5569"/>
                  </a:cubicBezTo>
                  <a:cubicBezTo>
                    <a:pt x="10800" y="4725"/>
                    <a:pt x="11945" y="4556"/>
                    <a:pt x="13091" y="4894"/>
                  </a:cubicBezTo>
                  <a:lnTo>
                    <a:pt x="6873" y="11138"/>
                  </a:lnTo>
                  <a:close/>
                  <a:moveTo>
                    <a:pt x="2782" y="20081"/>
                  </a:moveTo>
                  <a:cubicBezTo>
                    <a:pt x="2618" y="20250"/>
                    <a:pt x="2455" y="20250"/>
                    <a:pt x="2291" y="20250"/>
                  </a:cubicBezTo>
                  <a:cubicBezTo>
                    <a:pt x="1800" y="20250"/>
                    <a:pt x="1309" y="19744"/>
                    <a:pt x="1309" y="19238"/>
                  </a:cubicBezTo>
                  <a:cubicBezTo>
                    <a:pt x="1309" y="19069"/>
                    <a:pt x="1309" y="18900"/>
                    <a:pt x="1309" y="18900"/>
                  </a:cubicBezTo>
                  <a:cubicBezTo>
                    <a:pt x="2127" y="16200"/>
                    <a:pt x="2127" y="16200"/>
                    <a:pt x="2127" y="16200"/>
                  </a:cubicBezTo>
                  <a:cubicBezTo>
                    <a:pt x="2782" y="16200"/>
                    <a:pt x="3600" y="16537"/>
                    <a:pt x="4255" y="17213"/>
                  </a:cubicBezTo>
                  <a:cubicBezTo>
                    <a:pt x="4909" y="17888"/>
                    <a:pt x="5236" y="18731"/>
                    <a:pt x="5236" y="19575"/>
                  </a:cubicBezTo>
                  <a:lnTo>
                    <a:pt x="2782" y="20081"/>
                  </a:lnTo>
                  <a:close/>
                  <a:moveTo>
                    <a:pt x="5727" y="19406"/>
                  </a:moveTo>
                  <a:cubicBezTo>
                    <a:pt x="5727" y="18394"/>
                    <a:pt x="5400" y="17550"/>
                    <a:pt x="4745" y="16706"/>
                  </a:cubicBezTo>
                  <a:cubicBezTo>
                    <a:pt x="4091" y="16031"/>
                    <a:pt x="3109" y="15694"/>
                    <a:pt x="2291" y="15525"/>
                  </a:cubicBezTo>
                  <a:cubicBezTo>
                    <a:pt x="2945" y="13163"/>
                    <a:pt x="2945" y="13163"/>
                    <a:pt x="2945" y="13163"/>
                  </a:cubicBezTo>
                  <a:cubicBezTo>
                    <a:pt x="2945" y="12994"/>
                    <a:pt x="3109" y="12825"/>
                    <a:pt x="3109" y="12656"/>
                  </a:cubicBezTo>
                  <a:cubicBezTo>
                    <a:pt x="4418" y="11644"/>
                    <a:pt x="6545" y="11981"/>
                    <a:pt x="7855" y="13500"/>
                  </a:cubicBezTo>
                  <a:cubicBezTo>
                    <a:pt x="9327" y="15019"/>
                    <a:pt x="9655" y="17213"/>
                    <a:pt x="8509" y="18563"/>
                  </a:cubicBezTo>
                  <a:cubicBezTo>
                    <a:pt x="8345" y="18563"/>
                    <a:pt x="8345" y="18731"/>
                    <a:pt x="8182" y="18731"/>
                  </a:cubicBezTo>
                  <a:lnTo>
                    <a:pt x="5727" y="19406"/>
                  </a:lnTo>
                  <a:close/>
                  <a:moveTo>
                    <a:pt x="18818" y="7931"/>
                  </a:moveTo>
                  <a:cubicBezTo>
                    <a:pt x="17673" y="9113"/>
                    <a:pt x="17673" y="9113"/>
                    <a:pt x="17673" y="9113"/>
                  </a:cubicBezTo>
                  <a:cubicBezTo>
                    <a:pt x="17673" y="8944"/>
                    <a:pt x="17673" y="8775"/>
                    <a:pt x="17673" y="8606"/>
                  </a:cubicBezTo>
                  <a:cubicBezTo>
                    <a:pt x="17509" y="7256"/>
                    <a:pt x="17018" y="6075"/>
                    <a:pt x="16036" y="5063"/>
                  </a:cubicBezTo>
                  <a:cubicBezTo>
                    <a:pt x="14891" y="4050"/>
                    <a:pt x="13582" y="3375"/>
                    <a:pt x="12109" y="3375"/>
                  </a:cubicBezTo>
                  <a:cubicBezTo>
                    <a:pt x="13255" y="2194"/>
                    <a:pt x="13255" y="2194"/>
                    <a:pt x="13255" y="2194"/>
                  </a:cubicBezTo>
                  <a:cubicBezTo>
                    <a:pt x="13745" y="1687"/>
                    <a:pt x="14564" y="1350"/>
                    <a:pt x="15382" y="1350"/>
                  </a:cubicBezTo>
                  <a:cubicBezTo>
                    <a:pt x="16364" y="1350"/>
                    <a:pt x="17509" y="1856"/>
                    <a:pt x="18327" y="2700"/>
                  </a:cubicBezTo>
                  <a:cubicBezTo>
                    <a:pt x="19145" y="3544"/>
                    <a:pt x="19636" y="4556"/>
                    <a:pt x="19636" y="5569"/>
                  </a:cubicBezTo>
                  <a:cubicBezTo>
                    <a:pt x="19636" y="6413"/>
                    <a:pt x="19309" y="7256"/>
                    <a:pt x="18818" y="793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85680" tIns="85680" rIns="85680" bIns="85680" numCol="1" anchor="t">
              <a:noAutofit/>
            </a:bodyPr>
            <a:lstStyle/>
            <a:p>
              <a:pPr defTabSz="1714500">
                <a:defRPr sz="3200">
                  <a:solidFill>
                    <a:srgbClr val="212E3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03" name="Conception"/>
          <p:cNvSpPr txBox="1"/>
          <p:nvPr/>
        </p:nvSpPr>
        <p:spPr>
          <a:xfrm>
            <a:off x="11338507" y="2555325"/>
            <a:ext cx="2655211" cy="906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>
            <a:lvl1pPr algn="ctr" defTabSz="1714500">
              <a:defRPr sz="3200">
                <a:solidFill>
                  <a:srgbClr val="44C19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Conception</a:t>
            </a:r>
          </a:p>
        </p:txBody>
      </p:sp>
      <p:sp>
        <p:nvSpPr>
          <p:cNvPr id="304" name="Ligne"/>
          <p:cNvSpPr/>
          <p:nvPr/>
        </p:nvSpPr>
        <p:spPr>
          <a:xfrm flipH="1" flipV="1">
            <a:off x="7461925" y="5640898"/>
            <a:ext cx="328" cy="1970912"/>
          </a:xfrm>
          <a:prstGeom prst="line">
            <a:avLst/>
          </a:prstGeom>
          <a:ln w="38100">
            <a:solidFill>
              <a:srgbClr val="44C19F"/>
            </a:solidFill>
            <a:prstDash val="dash"/>
            <a:miter/>
          </a:ln>
        </p:spPr>
        <p:txBody>
          <a:bodyPr lIns="85680" tIns="85680" rIns="85680" bIns="85680"/>
          <a:lstStyle/>
          <a:p>
            <a:pPr defTabSz="85725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5" name="Grouper"/>
          <p:cNvSpPr/>
          <p:nvPr/>
        </p:nvSpPr>
        <p:spPr>
          <a:xfrm>
            <a:off x="6436424" y="3624846"/>
            <a:ext cx="2050998" cy="2050998"/>
          </a:xfrm>
          <a:prstGeom prst="ellipse">
            <a:avLst/>
          </a:prstGeom>
          <a:solidFill>
            <a:srgbClr val="44C19F"/>
          </a:solidFill>
          <a:ln w="3175">
            <a:miter lim="400000"/>
          </a:ln>
        </p:spPr>
        <p:txBody>
          <a:bodyPr lIns="85680" tIns="85680" rIns="85680" bIns="85680" anchor="ctr"/>
          <a:lstStyle/>
          <a:p>
            <a:pPr algn="ctr" defTabSz="1714500">
              <a:defRPr sz="3200">
                <a:solidFill>
                  <a:srgbClr val="44C19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6" name="Idéation"/>
          <p:cNvSpPr txBox="1"/>
          <p:nvPr/>
        </p:nvSpPr>
        <p:spPr>
          <a:xfrm>
            <a:off x="6134483" y="2555325"/>
            <a:ext cx="2655211" cy="906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/>
          <a:lstStyle>
            <a:lvl1pPr algn="ctr" defTabSz="1714500">
              <a:defRPr sz="3200">
                <a:solidFill>
                  <a:srgbClr val="44C19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Idéation</a:t>
            </a:r>
          </a:p>
        </p:txBody>
      </p:sp>
      <p:pic>
        <p:nvPicPr>
          <p:cNvPr id="307" name="cardinal3.png" descr="cardinal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7803" y="3816225"/>
            <a:ext cx="1668537" cy="1668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roup 12.png" descr="Group 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7798" y="9440199"/>
            <a:ext cx="19546727" cy="3142469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Prototypag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Prototypage</a:t>
            </a:r>
          </a:p>
        </p:txBody>
      </p:sp>
      <p:sp>
        <p:nvSpPr>
          <p:cNvPr id="961" name="Parti pris esthétique &amp; ergonomique"/>
          <p:cNvSpPr txBox="1"/>
          <p:nvPr/>
        </p:nvSpPr>
        <p:spPr>
          <a:xfrm>
            <a:off x="3186013" y="4370375"/>
            <a:ext cx="17350458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Parti pris esthétique &amp; ergonomique</a:t>
            </a:r>
          </a:p>
        </p:txBody>
      </p:sp>
      <p:sp>
        <p:nvSpPr>
          <p:cNvPr id="962" name="Rectangle"/>
          <p:cNvSpPr/>
          <p:nvPr/>
        </p:nvSpPr>
        <p:spPr>
          <a:xfrm>
            <a:off x="2102369" y="4554683"/>
            <a:ext cx="184371" cy="3556371"/>
          </a:xfrm>
          <a:prstGeom prst="rect">
            <a:avLst/>
          </a:prstGeom>
          <a:solidFill>
            <a:srgbClr val="46C2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</a:p>
        </p:txBody>
      </p:sp>
      <p:sp>
        <p:nvSpPr>
          <p:cNvPr id="963" name="Le design n’est plus comme un bloc unitaire mais un système modulaire où les écrans sont des assemblages d’éléments de plus petites tailles eux mêmes constitués d’éléments de plus petites tailles.…"/>
          <p:cNvSpPr txBox="1"/>
          <p:nvPr/>
        </p:nvSpPr>
        <p:spPr>
          <a:xfrm>
            <a:off x="3281223" y="5369485"/>
            <a:ext cx="17732653" cy="2920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>
            <a:spAutoFit/>
          </a:bodyPr>
          <a:lstStyle/>
          <a:p>
            <a:pPr defTabSz="1547812">
              <a:defRPr sz="30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Le design n’est plus comme un bloc unitaire mais un système modulaire où les écrans sont des assemblages d’éléments de plus petites tailles eux mêmes constitués d’éléments de plus petites tailles. </a:t>
            </a:r>
          </a:p>
          <a:p>
            <a:pPr defTabSz="1547812">
              <a:defRPr sz="30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</a:p>
          <a:p>
            <a:pPr defTabSz="1547812">
              <a:defRPr sz="30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Ainsi les atomes qui qui assemblés donnent des molécules, qui assemblés deviennent des organismes qui seront les briques qui seront assemblés pour créer nos futurs écrans.</a:t>
            </a:r>
          </a:p>
        </p:txBody>
      </p:sp>
      <p:sp>
        <p:nvSpPr>
          <p:cNvPr id="964" name="Shape 73"/>
          <p:cNvSpPr txBox="1"/>
          <p:nvPr/>
        </p:nvSpPr>
        <p:spPr>
          <a:xfrm>
            <a:off x="1979795" y="1752600"/>
            <a:ext cx="22941768" cy="14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ATOMIC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Shape 512" descr="Shape 5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3929"/>
          <a:stretch>
            <a:fillRect/>
          </a:stretch>
        </p:blipFill>
        <p:spPr>
          <a:xfrm>
            <a:off x="9237763" y="2446654"/>
            <a:ext cx="14771080" cy="8475355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Shape 529"/>
          <p:cNvSpPr txBox="1"/>
          <p:nvPr/>
        </p:nvSpPr>
        <p:spPr>
          <a:xfrm>
            <a:off x="2059009" y="1850786"/>
            <a:ext cx="7696632" cy="438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3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Desktop</a:t>
            </a:r>
          </a:p>
          <a:p>
            <a:pPr>
              <a:defRPr sz="13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P</a:t>
            </a:r>
            <a:r>
              <a:t>roject</a:t>
            </a:r>
          </a:p>
        </p:txBody>
      </p:sp>
      <p:sp>
        <p:nvSpPr>
          <p:cNvPr id="968" name="Texte"/>
          <p:cNvSpPr txBox="1"/>
          <p:nvPr/>
        </p:nvSpPr>
        <p:spPr>
          <a:xfrm>
            <a:off x="11144091" y="1338497"/>
            <a:ext cx="199468" cy="50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800"/>
              </a:lnSpc>
              <a:defRPr sz="27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+mn-lt"/>
                <a:ea typeface="+mn-ea"/>
                <a:cs typeface="+mn-cs"/>
                <a:sym typeface="Helvetica Neue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 </a:t>
            </a:r>
          </a:p>
        </p:txBody>
      </p:sp>
      <p:sp>
        <p:nvSpPr>
          <p:cNvPr id="969" name="https://xd.adobe.com/view/41007ab7-3a6f-42ff-94f6-8069b7fe185a/?fullscreen"/>
          <p:cNvSpPr txBox="1"/>
          <p:nvPr/>
        </p:nvSpPr>
        <p:spPr>
          <a:xfrm>
            <a:off x="1087973" y="8231115"/>
            <a:ext cx="8910921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https://xd.adobe.com/view/41007ab7-3a6f-42ff-94f6-8069b7fe185a/?fullscreen</a:t>
            </a:r>
          </a:p>
        </p:txBody>
      </p:sp>
      <p:sp>
        <p:nvSpPr>
          <p:cNvPr id="970" name="Rectangle"/>
          <p:cNvSpPr/>
          <p:nvPr/>
        </p:nvSpPr>
        <p:spPr>
          <a:xfrm>
            <a:off x="11480997" y="3641243"/>
            <a:ext cx="10437474" cy="6180370"/>
          </a:xfrm>
          <a:prstGeom prst="rect">
            <a:avLst/>
          </a:prstGeom>
          <a:solidFill>
            <a:srgbClr val="EBE5E1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71" name="26653252_1705743479446213_1784107221_o.png" descr="26653252_1705743479446213_1784107221_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77808" y="3629306"/>
            <a:ext cx="10443852" cy="5874666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Rectangle"/>
          <p:cNvSpPr/>
          <p:nvPr/>
        </p:nvSpPr>
        <p:spPr>
          <a:xfrm rot="16200000">
            <a:off x="5815139" y="2843388"/>
            <a:ext cx="184372" cy="7446501"/>
          </a:xfrm>
          <a:prstGeom prst="rect">
            <a:avLst/>
          </a:prstGeom>
          <a:solidFill>
            <a:srgbClr val="46C2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487" descr="Shape 48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7211" y="0"/>
            <a:ext cx="8311897" cy="13104396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Shape 504"/>
          <p:cNvSpPr txBox="1"/>
          <p:nvPr/>
        </p:nvSpPr>
        <p:spPr>
          <a:xfrm>
            <a:off x="12435343" y="1850786"/>
            <a:ext cx="6602120" cy="65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3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Mobile Project</a:t>
            </a:r>
          </a:p>
        </p:txBody>
      </p:sp>
      <p:pic>
        <p:nvPicPr>
          <p:cNvPr id="978" name="26648058_1705718646115363_2089323640_n.png" descr="26648058_1705718646115363_2089323640_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01624" y="2059452"/>
            <a:ext cx="5026413" cy="8940313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Rectangle"/>
          <p:cNvSpPr/>
          <p:nvPr/>
        </p:nvSpPr>
        <p:spPr>
          <a:xfrm rot="16200000">
            <a:off x="15606117" y="3682814"/>
            <a:ext cx="184372" cy="6350372"/>
          </a:xfrm>
          <a:prstGeom prst="rect">
            <a:avLst/>
          </a:prstGeom>
          <a:solidFill>
            <a:srgbClr val="46C29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Shape 257"/>
          <p:cNvGrpSpPr/>
          <p:nvPr/>
        </p:nvGrpSpPr>
        <p:grpSpPr>
          <a:xfrm>
            <a:off x="14756054" y="4062317"/>
            <a:ext cx="5125652" cy="4395883"/>
            <a:chOff x="0" y="0"/>
            <a:chExt cx="5125651" cy="4395882"/>
          </a:xfrm>
        </p:grpSpPr>
        <p:sp>
          <p:nvSpPr>
            <p:cNvPr id="983" name="Rectangle"/>
            <p:cNvSpPr/>
            <p:nvPr/>
          </p:nvSpPr>
          <p:spPr>
            <a:xfrm>
              <a:off x="0" y="0"/>
              <a:ext cx="5125652" cy="439588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984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78" t="0" r="6277" b="0"/>
            <a:stretch>
              <a:fillRect/>
            </a:stretch>
          </p:blipFill>
          <p:spPr>
            <a:xfrm>
              <a:off x="0" y="0"/>
              <a:ext cx="5125652" cy="4395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86" name="Shape 259"/>
          <p:cNvSpPr txBox="1"/>
          <p:nvPr/>
        </p:nvSpPr>
        <p:spPr>
          <a:xfrm>
            <a:off x="1979795" y="1498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BUDGET</a:t>
            </a:r>
          </a:p>
        </p:txBody>
      </p:sp>
      <p:pic>
        <p:nvPicPr>
          <p:cNvPr id="98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7555" r="0" b="7555"/>
          <a:stretch>
            <a:fillRect/>
          </a:stretch>
        </p:blipFill>
        <p:spPr>
          <a:xfrm>
            <a:off x="10713288" y="3259756"/>
            <a:ext cx="10502392" cy="8915401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Shape 263"/>
          <p:cNvSpPr/>
          <p:nvPr/>
        </p:nvSpPr>
        <p:spPr>
          <a:xfrm>
            <a:off x="10704175" y="9605246"/>
            <a:ext cx="2743201" cy="2743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989" name="Shape 265"/>
          <p:cNvSpPr txBox="1"/>
          <p:nvPr/>
        </p:nvSpPr>
        <p:spPr>
          <a:xfrm rot="16200000">
            <a:off x="20134624" y="7497134"/>
            <a:ext cx="6187062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0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Budget</a:t>
            </a:r>
          </a:p>
        </p:txBody>
      </p:sp>
      <p:sp>
        <p:nvSpPr>
          <p:cNvPr id="990" name="Shape 270"/>
          <p:cNvSpPr/>
          <p:nvPr/>
        </p:nvSpPr>
        <p:spPr>
          <a:xfrm>
            <a:off x="11319181" y="10219728"/>
            <a:ext cx="1520757" cy="1520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900"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991" name="Shape 101"/>
          <p:cNvSpPr txBox="1"/>
          <p:nvPr/>
        </p:nvSpPr>
        <p:spPr>
          <a:xfrm rot="16200000">
            <a:off x="20257553" y="9440533"/>
            <a:ext cx="3631449" cy="145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992" name="Shape 103"/>
          <p:cNvSpPr txBox="1"/>
          <p:nvPr/>
        </p:nvSpPr>
        <p:spPr>
          <a:xfrm>
            <a:off x="21226229" y="11658306"/>
            <a:ext cx="1694097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06</a:t>
            </a:r>
          </a:p>
        </p:txBody>
      </p:sp>
      <p:sp>
        <p:nvSpPr>
          <p:cNvPr id="993" name="Shape 103"/>
          <p:cNvSpPr txBox="1"/>
          <p:nvPr/>
        </p:nvSpPr>
        <p:spPr>
          <a:xfrm>
            <a:off x="21226229" y="2934337"/>
            <a:ext cx="1694097" cy="57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01</a:t>
            </a: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02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03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Rectangle"/>
          <p:cNvSpPr/>
          <p:nvPr/>
        </p:nvSpPr>
        <p:spPr>
          <a:xfrm>
            <a:off x="5755082" y="5441042"/>
            <a:ext cx="3817953" cy="1190006"/>
          </a:xfrm>
          <a:prstGeom prst="rect">
            <a:avLst/>
          </a:prstGeom>
          <a:solidFill>
            <a:srgbClr val="44C19F"/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96" name="Rectangle"/>
          <p:cNvSpPr/>
          <p:nvPr/>
        </p:nvSpPr>
        <p:spPr>
          <a:xfrm>
            <a:off x="19868111" y="2600307"/>
            <a:ext cx="142801" cy="3467426"/>
          </a:xfrm>
          <a:prstGeom prst="rect">
            <a:avLst/>
          </a:prstGeom>
          <a:solidFill>
            <a:schemeClr val="accent3">
              <a:lumOff val="16617"/>
            </a:schemeClr>
          </a:solidFill>
          <a:ln w="3175"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97" name="Rectangle"/>
          <p:cNvSpPr/>
          <p:nvPr/>
        </p:nvSpPr>
        <p:spPr>
          <a:xfrm>
            <a:off x="16060095" y="2600307"/>
            <a:ext cx="142802" cy="3467426"/>
          </a:xfrm>
          <a:prstGeom prst="rect">
            <a:avLst/>
          </a:prstGeom>
          <a:solidFill>
            <a:schemeClr val="accent3">
              <a:lumOff val="16617"/>
            </a:schemeClr>
          </a:solidFill>
          <a:ln w="3175"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98" name="Rectangle"/>
          <p:cNvSpPr/>
          <p:nvPr/>
        </p:nvSpPr>
        <p:spPr>
          <a:xfrm>
            <a:off x="1931946" y="5441042"/>
            <a:ext cx="3817952" cy="1190006"/>
          </a:xfrm>
          <a:prstGeom prst="rect">
            <a:avLst/>
          </a:prstGeom>
          <a:solidFill>
            <a:srgbClr val="44C19F"/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99" name="Rectangle"/>
          <p:cNvSpPr/>
          <p:nvPr/>
        </p:nvSpPr>
        <p:spPr>
          <a:xfrm>
            <a:off x="3809042" y="2531414"/>
            <a:ext cx="142802" cy="3467426"/>
          </a:xfrm>
          <a:prstGeom prst="rect">
            <a:avLst/>
          </a:prstGeom>
          <a:solidFill>
            <a:srgbClr val="44C19F"/>
          </a:solidFill>
          <a:ln w="3175"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00" name="Rectangle"/>
          <p:cNvSpPr/>
          <p:nvPr/>
        </p:nvSpPr>
        <p:spPr>
          <a:xfrm>
            <a:off x="9602020" y="5441042"/>
            <a:ext cx="3817952" cy="1190006"/>
          </a:xfrm>
          <a:prstGeom prst="rect">
            <a:avLst/>
          </a:prstGeom>
          <a:solidFill>
            <a:srgbClr val="44C19F"/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01" name="Rectangle"/>
          <p:cNvSpPr/>
          <p:nvPr/>
        </p:nvSpPr>
        <p:spPr>
          <a:xfrm>
            <a:off x="14216417" y="5441042"/>
            <a:ext cx="3817952" cy="1190006"/>
          </a:xfrm>
          <a:prstGeom prst="rect">
            <a:avLst/>
          </a:prstGeom>
          <a:solidFill>
            <a:schemeClr val="accent3">
              <a:lumOff val="16617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02" name="Rectangle"/>
          <p:cNvSpPr/>
          <p:nvPr/>
        </p:nvSpPr>
        <p:spPr>
          <a:xfrm>
            <a:off x="18054336" y="5441042"/>
            <a:ext cx="3817953" cy="1190006"/>
          </a:xfrm>
          <a:prstGeom prst="rect">
            <a:avLst/>
          </a:prstGeom>
          <a:solidFill>
            <a:schemeClr val="accent3">
              <a:lumOff val="16617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03" name="développement"/>
          <p:cNvSpPr txBox="1"/>
          <p:nvPr/>
        </p:nvSpPr>
        <p:spPr>
          <a:xfrm>
            <a:off x="14621640" y="5724263"/>
            <a:ext cx="3007505" cy="60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0" tIns="85680" rIns="85680" bIns="85680">
            <a:spAutoFit/>
          </a:bodyPr>
          <a:lstStyle>
            <a:lvl1pPr algn="ctr" defTabSz="1714500">
              <a:defRPr b="1" cap="all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développement</a:t>
            </a:r>
          </a:p>
        </p:txBody>
      </p:sp>
      <p:sp>
        <p:nvSpPr>
          <p:cNvPr id="1004" name="prototypage &amp; industrialisation"/>
          <p:cNvSpPr txBox="1"/>
          <p:nvPr/>
        </p:nvSpPr>
        <p:spPr>
          <a:xfrm>
            <a:off x="17884516" y="5521962"/>
            <a:ext cx="4166677" cy="98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>
            <a:spAutoFit/>
          </a:bodyPr>
          <a:lstStyle>
            <a:lvl1pPr algn="ctr" defTabSz="1714500">
              <a:defRPr b="1" cap="all" sz="2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prototypage &amp; industrialisation</a:t>
            </a:r>
          </a:p>
        </p:txBody>
      </p:sp>
      <p:sp>
        <p:nvSpPr>
          <p:cNvPr id="1005" name="RECHERCHE"/>
          <p:cNvSpPr txBox="1"/>
          <p:nvPr/>
        </p:nvSpPr>
        <p:spPr>
          <a:xfrm>
            <a:off x="2719127" y="5724263"/>
            <a:ext cx="2189694" cy="60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0" tIns="85680" rIns="85680" bIns="85680">
            <a:spAutoFit/>
          </a:bodyPr>
          <a:lstStyle>
            <a:lvl1pPr algn="ctr" defTabSz="1714500">
              <a:defRPr b="1" cap="all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RECHERCHE</a:t>
            </a:r>
          </a:p>
        </p:txBody>
      </p:sp>
      <p:sp>
        <p:nvSpPr>
          <p:cNvPr id="1006" name="Rectangle"/>
          <p:cNvSpPr/>
          <p:nvPr/>
        </p:nvSpPr>
        <p:spPr>
          <a:xfrm>
            <a:off x="11439596" y="2531414"/>
            <a:ext cx="142801" cy="3467426"/>
          </a:xfrm>
          <a:prstGeom prst="rect">
            <a:avLst/>
          </a:prstGeom>
          <a:solidFill>
            <a:srgbClr val="44C19F"/>
          </a:solidFill>
          <a:ln w="3175"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1013" name="Grouper"/>
          <p:cNvGrpSpPr/>
          <p:nvPr/>
        </p:nvGrpSpPr>
        <p:grpSpPr>
          <a:xfrm>
            <a:off x="6219717" y="2332486"/>
            <a:ext cx="2598972" cy="2598971"/>
            <a:chOff x="0" y="0"/>
            <a:chExt cx="2598970" cy="2598970"/>
          </a:xfrm>
        </p:grpSpPr>
        <p:sp>
          <p:nvSpPr>
            <p:cNvPr id="1007" name="Figure"/>
            <p:cNvSpPr/>
            <p:nvPr/>
          </p:nvSpPr>
          <p:spPr>
            <a:xfrm>
              <a:off x="0" y="0"/>
              <a:ext cx="2598971" cy="259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C19F"/>
            </a:solidFill>
            <a:ln w="3175" cap="flat">
              <a:noFill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1012" name="Grouper"/>
            <p:cNvGrpSpPr/>
            <p:nvPr/>
          </p:nvGrpSpPr>
          <p:grpSpPr>
            <a:xfrm>
              <a:off x="903260" y="692019"/>
              <a:ext cx="792451" cy="1214933"/>
              <a:chOff x="0" y="0"/>
              <a:chExt cx="792449" cy="1214932"/>
            </a:xfrm>
          </p:grpSpPr>
          <p:sp>
            <p:nvSpPr>
              <p:cNvPr id="1008" name="Figure"/>
              <p:cNvSpPr/>
              <p:nvPr/>
            </p:nvSpPr>
            <p:spPr>
              <a:xfrm>
                <a:off x="-1" y="-1"/>
                <a:ext cx="792451" cy="8974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950" y="0"/>
                      <a:pt x="0" y="4215"/>
                      <a:pt x="0" y="9351"/>
                    </a:cubicBezTo>
                    <a:cubicBezTo>
                      <a:pt x="0" y="11459"/>
                      <a:pt x="1050" y="13302"/>
                      <a:pt x="1950" y="14751"/>
                    </a:cubicBezTo>
                    <a:cubicBezTo>
                      <a:pt x="1950" y="14883"/>
                      <a:pt x="2550" y="15937"/>
                      <a:pt x="2850" y="16463"/>
                    </a:cubicBezTo>
                    <a:cubicBezTo>
                      <a:pt x="3150" y="16990"/>
                      <a:pt x="3450" y="17517"/>
                      <a:pt x="3750" y="18044"/>
                    </a:cubicBezTo>
                    <a:cubicBezTo>
                      <a:pt x="4200" y="19098"/>
                      <a:pt x="4500" y="20283"/>
                      <a:pt x="4950" y="21468"/>
                    </a:cubicBezTo>
                    <a:cubicBezTo>
                      <a:pt x="4950" y="21468"/>
                      <a:pt x="4950" y="21600"/>
                      <a:pt x="4950" y="21600"/>
                    </a:cubicBezTo>
                    <a:cubicBezTo>
                      <a:pt x="7050" y="21600"/>
                      <a:pt x="7050" y="21600"/>
                      <a:pt x="7050" y="21600"/>
                    </a:cubicBezTo>
                    <a:cubicBezTo>
                      <a:pt x="7050" y="21468"/>
                      <a:pt x="6900" y="21205"/>
                      <a:pt x="6900" y="20941"/>
                    </a:cubicBezTo>
                    <a:cubicBezTo>
                      <a:pt x="6450" y="19756"/>
                      <a:pt x="6000" y="18571"/>
                      <a:pt x="5550" y="17517"/>
                    </a:cubicBezTo>
                    <a:cubicBezTo>
                      <a:pt x="5250" y="16859"/>
                      <a:pt x="4950" y="16200"/>
                      <a:pt x="4650" y="15673"/>
                    </a:cubicBezTo>
                    <a:cubicBezTo>
                      <a:pt x="4350" y="15146"/>
                      <a:pt x="3750" y="13961"/>
                      <a:pt x="3750" y="13961"/>
                    </a:cubicBezTo>
                    <a:cubicBezTo>
                      <a:pt x="3750" y="13961"/>
                      <a:pt x="3750" y="13961"/>
                      <a:pt x="3750" y="13961"/>
                    </a:cubicBezTo>
                    <a:cubicBezTo>
                      <a:pt x="2700" y="12249"/>
                      <a:pt x="2100" y="10932"/>
                      <a:pt x="2100" y="9351"/>
                    </a:cubicBezTo>
                    <a:cubicBezTo>
                      <a:pt x="2100" y="5137"/>
                      <a:pt x="6000" y="1712"/>
                      <a:pt x="10800" y="1712"/>
                    </a:cubicBezTo>
                    <a:cubicBezTo>
                      <a:pt x="15600" y="1712"/>
                      <a:pt x="19650" y="5137"/>
                      <a:pt x="19650" y="9351"/>
                    </a:cubicBezTo>
                    <a:cubicBezTo>
                      <a:pt x="19650" y="11063"/>
                      <a:pt x="18900" y="12380"/>
                      <a:pt x="18000" y="14093"/>
                    </a:cubicBezTo>
                    <a:cubicBezTo>
                      <a:pt x="17850" y="14093"/>
                      <a:pt x="17250" y="15146"/>
                      <a:pt x="16950" y="15673"/>
                    </a:cubicBezTo>
                    <a:cubicBezTo>
                      <a:pt x="16650" y="16200"/>
                      <a:pt x="16350" y="16727"/>
                      <a:pt x="16050" y="17517"/>
                    </a:cubicBezTo>
                    <a:cubicBezTo>
                      <a:pt x="15600" y="18571"/>
                      <a:pt x="15150" y="19756"/>
                      <a:pt x="14850" y="20941"/>
                    </a:cubicBezTo>
                    <a:cubicBezTo>
                      <a:pt x="14700" y="21205"/>
                      <a:pt x="14700" y="21468"/>
                      <a:pt x="14550" y="21600"/>
                    </a:cubicBezTo>
                    <a:cubicBezTo>
                      <a:pt x="16650" y="21600"/>
                      <a:pt x="16650" y="21600"/>
                      <a:pt x="16650" y="21600"/>
                    </a:cubicBezTo>
                    <a:cubicBezTo>
                      <a:pt x="16650" y="21600"/>
                      <a:pt x="16650" y="21468"/>
                      <a:pt x="16800" y="21468"/>
                    </a:cubicBezTo>
                    <a:cubicBezTo>
                      <a:pt x="17100" y="20283"/>
                      <a:pt x="17550" y="19229"/>
                      <a:pt x="18000" y="18044"/>
                    </a:cubicBezTo>
                    <a:cubicBezTo>
                      <a:pt x="18300" y="17517"/>
                      <a:pt x="18450" y="16990"/>
                      <a:pt x="18750" y="16463"/>
                    </a:cubicBezTo>
                    <a:cubicBezTo>
                      <a:pt x="19050" y="15937"/>
                      <a:pt x="19650" y="14883"/>
                      <a:pt x="19650" y="14883"/>
                    </a:cubicBezTo>
                    <a:cubicBezTo>
                      <a:pt x="20850" y="13039"/>
                      <a:pt x="21600" y="11327"/>
                      <a:pt x="21600" y="9351"/>
                    </a:cubicBezTo>
                    <a:cubicBezTo>
                      <a:pt x="21600" y="4215"/>
                      <a:pt x="16800" y="0"/>
                      <a:pt x="10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9" name="Figure"/>
              <p:cNvSpPr/>
              <p:nvPr/>
            </p:nvSpPr>
            <p:spPr>
              <a:xfrm>
                <a:off x="180414" y="1023100"/>
                <a:ext cx="429339" cy="191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703"/>
                    </a:moveTo>
                    <a:cubicBezTo>
                      <a:pt x="0" y="8640"/>
                      <a:pt x="1938" y="12343"/>
                      <a:pt x="4154" y="12343"/>
                    </a:cubicBezTo>
                    <a:cubicBezTo>
                      <a:pt x="5262" y="12343"/>
                      <a:pt x="5262" y="12343"/>
                      <a:pt x="5262" y="12343"/>
                    </a:cubicBezTo>
                    <a:cubicBezTo>
                      <a:pt x="5262" y="12960"/>
                      <a:pt x="5262" y="12960"/>
                      <a:pt x="5262" y="12960"/>
                    </a:cubicBezTo>
                    <a:cubicBezTo>
                      <a:pt x="5262" y="17897"/>
                      <a:pt x="6923" y="21600"/>
                      <a:pt x="9138" y="21600"/>
                    </a:cubicBezTo>
                    <a:cubicBezTo>
                      <a:pt x="12738" y="21600"/>
                      <a:pt x="12738" y="21600"/>
                      <a:pt x="12738" y="21600"/>
                    </a:cubicBezTo>
                    <a:cubicBezTo>
                      <a:pt x="14677" y="21600"/>
                      <a:pt x="16615" y="17897"/>
                      <a:pt x="16615" y="12960"/>
                    </a:cubicBezTo>
                    <a:cubicBezTo>
                      <a:pt x="16615" y="12343"/>
                      <a:pt x="16615" y="12343"/>
                      <a:pt x="16615" y="12343"/>
                    </a:cubicBezTo>
                    <a:cubicBezTo>
                      <a:pt x="17723" y="12343"/>
                      <a:pt x="17723" y="12343"/>
                      <a:pt x="17723" y="12343"/>
                    </a:cubicBezTo>
                    <a:cubicBezTo>
                      <a:pt x="19938" y="12343"/>
                      <a:pt x="21600" y="8640"/>
                      <a:pt x="21600" y="3703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70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0" name="Rectangle"/>
              <p:cNvSpPr/>
              <p:nvPr/>
            </p:nvSpPr>
            <p:spPr>
              <a:xfrm>
                <a:off x="180414" y="940887"/>
                <a:ext cx="429337" cy="43388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1" name="Figure"/>
              <p:cNvSpPr/>
              <p:nvPr/>
            </p:nvSpPr>
            <p:spPr>
              <a:xfrm>
                <a:off x="164427" y="459024"/>
                <a:ext cx="468163" cy="43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85" y="21600"/>
                    </a:moveTo>
                    <a:cubicBezTo>
                      <a:pt x="21092" y="2430"/>
                      <a:pt x="21092" y="2430"/>
                      <a:pt x="21092" y="2430"/>
                    </a:cubicBezTo>
                    <a:cubicBezTo>
                      <a:pt x="21600" y="810"/>
                      <a:pt x="21600" y="810"/>
                      <a:pt x="21600" y="810"/>
                    </a:cubicBezTo>
                    <a:cubicBezTo>
                      <a:pt x="21346" y="270"/>
                      <a:pt x="20838" y="0"/>
                      <a:pt x="20329" y="0"/>
                    </a:cubicBezTo>
                    <a:cubicBezTo>
                      <a:pt x="20329" y="0"/>
                      <a:pt x="20329" y="0"/>
                      <a:pt x="20329" y="0"/>
                    </a:cubicBezTo>
                    <a:cubicBezTo>
                      <a:pt x="19059" y="0"/>
                      <a:pt x="18296" y="1350"/>
                      <a:pt x="18042" y="2160"/>
                    </a:cubicBezTo>
                    <a:cubicBezTo>
                      <a:pt x="17534" y="2970"/>
                      <a:pt x="17280" y="3240"/>
                      <a:pt x="17026" y="3240"/>
                    </a:cubicBezTo>
                    <a:cubicBezTo>
                      <a:pt x="16772" y="3240"/>
                      <a:pt x="16518" y="2970"/>
                      <a:pt x="16264" y="2160"/>
                    </a:cubicBezTo>
                    <a:cubicBezTo>
                      <a:pt x="15755" y="1350"/>
                      <a:pt x="15247" y="0"/>
                      <a:pt x="13976" y="0"/>
                    </a:cubicBezTo>
                    <a:cubicBezTo>
                      <a:pt x="12706" y="0"/>
                      <a:pt x="11944" y="1350"/>
                      <a:pt x="11689" y="2160"/>
                    </a:cubicBezTo>
                    <a:cubicBezTo>
                      <a:pt x="11181" y="2970"/>
                      <a:pt x="10927" y="3240"/>
                      <a:pt x="10673" y="3240"/>
                    </a:cubicBezTo>
                    <a:cubicBezTo>
                      <a:pt x="10419" y="3240"/>
                      <a:pt x="10165" y="2970"/>
                      <a:pt x="9911" y="2160"/>
                    </a:cubicBezTo>
                    <a:cubicBezTo>
                      <a:pt x="9402" y="1350"/>
                      <a:pt x="8894" y="0"/>
                      <a:pt x="7624" y="0"/>
                    </a:cubicBezTo>
                    <a:cubicBezTo>
                      <a:pt x="6353" y="0"/>
                      <a:pt x="5591" y="1350"/>
                      <a:pt x="5336" y="2160"/>
                    </a:cubicBezTo>
                    <a:cubicBezTo>
                      <a:pt x="4828" y="2970"/>
                      <a:pt x="4574" y="3240"/>
                      <a:pt x="4320" y="3240"/>
                    </a:cubicBezTo>
                    <a:cubicBezTo>
                      <a:pt x="4066" y="3240"/>
                      <a:pt x="3812" y="2970"/>
                      <a:pt x="3558" y="2160"/>
                    </a:cubicBezTo>
                    <a:cubicBezTo>
                      <a:pt x="3049" y="1350"/>
                      <a:pt x="2541" y="0"/>
                      <a:pt x="1271" y="0"/>
                    </a:cubicBezTo>
                    <a:cubicBezTo>
                      <a:pt x="1016" y="0"/>
                      <a:pt x="1016" y="0"/>
                      <a:pt x="1016" y="0"/>
                    </a:cubicBezTo>
                    <a:cubicBezTo>
                      <a:pt x="508" y="0"/>
                      <a:pt x="0" y="270"/>
                      <a:pt x="0" y="810"/>
                    </a:cubicBezTo>
                    <a:cubicBezTo>
                      <a:pt x="508" y="2700"/>
                      <a:pt x="508" y="2700"/>
                      <a:pt x="508" y="2700"/>
                    </a:cubicBezTo>
                    <a:cubicBezTo>
                      <a:pt x="7369" y="21600"/>
                      <a:pt x="7369" y="21600"/>
                      <a:pt x="7369" y="21600"/>
                    </a:cubicBezTo>
                    <a:cubicBezTo>
                      <a:pt x="8894" y="21600"/>
                      <a:pt x="8894" y="21600"/>
                      <a:pt x="8894" y="21600"/>
                    </a:cubicBezTo>
                    <a:cubicBezTo>
                      <a:pt x="2541" y="3510"/>
                      <a:pt x="2541" y="3510"/>
                      <a:pt x="2541" y="3510"/>
                    </a:cubicBezTo>
                    <a:cubicBezTo>
                      <a:pt x="2795" y="4320"/>
                      <a:pt x="3558" y="4860"/>
                      <a:pt x="4320" y="4860"/>
                    </a:cubicBezTo>
                    <a:cubicBezTo>
                      <a:pt x="5591" y="4860"/>
                      <a:pt x="6353" y="3780"/>
                      <a:pt x="6607" y="2970"/>
                    </a:cubicBezTo>
                    <a:cubicBezTo>
                      <a:pt x="7115" y="2160"/>
                      <a:pt x="7369" y="1620"/>
                      <a:pt x="7624" y="1620"/>
                    </a:cubicBezTo>
                    <a:cubicBezTo>
                      <a:pt x="7878" y="1620"/>
                      <a:pt x="8132" y="2160"/>
                      <a:pt x="8386" y="2970"/>
                    </a:cubicBezTo>
                    <a:cubicBezTo>
                      <a:pt x="8894" y="3780"/>
                      <a:pt x="9402" y="4860"/>
                      <a:pt x="10673" y="4860"/>
                    </a:cubicBezTo>
                    <a:cubicBezTo>
                      <a:pt x="11944" y="4860"/>
                      <a:pt x="12452" y="3780"/>
                      <a:pt x="12960" y="2970"/>
                    </a:cubicBezTo>
                    <a:cubicBezTo>
                      <a:pt x="13468" y="2160"/>
                      <a:pt x="13468" y="1620"/>
                      <a:pt x="13976" y="1620"/>
                    </a:cubicBezTo>
                    <a:cubicBezTo>
                      <a:pt x="14231" y="1620"/>
                      <a:pt x="14485" y="2160"/>
                      <a:pt x="14739" y="2970"/>
                    </a:cubicBezTo>
                    <a:cubicBezTo>
                      <a:pt x="15247" y="3780"/>
                      <a:pt x="15755" y="4860"/>
                      <a:pt x="17026" y="4860"/>
                    </a:cubicBezTo>
                    <a:cubicBezTo>
                      <a:pt x="18042" y="4860"/>
                      <a:pt x="18551" y="4050"/>
                      <a:pt x="19059" y="3510"/>
                    </a:cubicBezTo>
                    <a:cubicBezTo>
                      <a:pt x="12706" y="21600"/>
                      <a:pt x="12706" y="21600"/>
                      <a:pt x="12706" y="21600"/>
                    </a:cubicBezTo>
                    <a:lnTo>
                      <a:pt x="1448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grpSp>
        <p:nvGrpSpPr>
          <p:cNvPr id="1016" name="Grouper"/>
          <p:cNvGrpSpPr/>
          <p:nvPr/>
        </p:nvGrpSpPr>
        <p:grpSpPr>
          <a:xfrm>
            <a:off x="10211510" y="2332486"/>
            <a:ext cx="2598972" cy="2598971"/>
            <a:chOff x="0" y="0"/>
            <a:chExt cx="2598970" cy="2598970"/>
          </a:xfrm>
        </p:grpSpPr>
        <p:sp>
          <p:nvSpPr>
            <p:cNvPr id="1014" name="Figure"/>
            <p:cNvSpPr/>
            <p:nvPr/>
          </p:nvSpPr>
          <p:spPr>
            <a:xfrm>
              <a:off x="0" y="0"/>
              <a:ext cx="2598971" cy="259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C19F"/>
            </a:solidFill>
            <a:ln w="3175" cap="flat">
              <a:noFill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015" name="pen38.png" descr="pen3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10487" y="610487"/>
              <a:ext cx="1377997" cy="13779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25" name="Grouper"/>
          <p:cNvGrpSpPr/>
          <p:nvPr/>
        </p:nvGrpSpPr>
        <p:grpSpPr>
          <a:xfrm>
            <a:off x="14796588" y="2332486"/>
            <a:ext cx="2598971" cy="2598971"/>
            <a:chOff x="0" y="0"/>
            <a:chExt cx="2598970" cy="2598970"/>
          </a:xfrm>
        </p:grpSpPr>
        <p:sp>
          <p:nvSpPr>
            <p:cNvPr id="1017" name="Figure"/>
            <p:cNvSpPr/>
            <p:nvPr/>
          </p:nvSpPr>
          <p:spPr>
            <a:xfrm>
              <a:off x="0" y="0"/>
              <a:ext cx="2598971" cy="259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16617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1024" name="Grouper"/>
            <p:cNvGrpSpPr/>
            <p:nvPr/>
          </p:nvGrpSpPr>
          <p:grpSpPr>
            <a:xfrm>
              <a:off x="682081" y="692019"/>
              <a:ext cx="1273483" cy="1214933"/>
              <a:chOff x="0" y="0"/>
              <a:chExt cx="1273482" cy="1214932"/>
            </a:xfrm>
          </p:grpSpPr>
          <p:sp>
            <p:nvSpPr>
              <p:cNvPr id="1018" name="Figure"/>
              <p:cNvSpPr/>
              <p:nvPr/>
            </p:nvSpPr>
            <p:spPr>
              <a:xfrm>
                <a:off x="-1" y="-1"/>
                <a:ext cx="1273484" cy="1214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793" y="0"/>
                    </a:moveTo>
                    <a:cubicBezTo>
                      <a:pt x="1807" y="0"/>
                      <a:pt x="1807" y="0"/>
                      <a:pt x="1807" y="0"/>
                    </a:cubicBezTo>
                    <a:cubicBezTo>
                      <a:pt x="780" y="0"/>
                      <a:pt x="0" y="861"/>
                      <a:pt x="0" y="1936"/>
                    </a:cubicBezTo>
                    <a:cubicBezTo>
                      <a:pt x="0" y="16523"/>
                      <a:pt x="0" y="16523"/>
                      <a:pt x="0" y="16523"/>
                    </a:cubicBezTo>
                    <a:cubicBezTo>
                      <a:pt x="0" y="17555"/>
                      <a:pt x="780" y="18416"/>
                      <a:pt x="1807" y="18416"/>
                    </a:cubicBezTo>
                    <a:cubicBezTo>
                      <a:pt x="7268" y="18416"/>
                      <a:pt x="7268" y="18416"/>
                      <a:pt x="7268" y="18416"/>
                    </a:cubicBezTo>
                    <a:cubicBezTo>
                      <a:pt x="6981" y="18803"/>
                      <a:pt x="6529" y="19276"/>
                      <a:pt x="6324" y="19535"/>
                    </a:cubicBezTo>
                    <a:cubicBezTo>
                      <a:pt x="6078" y="19750"/>
                      <a:pt x="5913" y="19922"/>
                      <a:pt x="5790" y="20094"/>
                    </a:cubicBezTo>
                    <a:cubicBezTo>
                      <a:pt x="5667" y="20266"/>
                      <a:pt x="5585" y="20653"/>
                      <a:pt x="5749" y="20955"/>
                    </a:cubicBezTo>
                    <a:cubicBezTo>
                      <a:pt x="5913" y="21256"/>
                      <a:pt x="6242" y="21600"/>
                      <a:pt x="7104" y="21600"/>
                    </a:cubicBezTo>
                    <a:cubicBezTo>
                      <a:pt x="14455" y="21600"/>
                      <a:pt x="14455" y="21600"/>
                      <a:pt x="14455" y="21600"/>
                    </a:cubicBezTo>
                    <a:cubicBezTo>
                      <a:pt x="15358" y="21600"/>
                      <a:pt x="15687" y="21256"/>
                      <a:pt x="15851" y="20955"/>
                    </a:cubicBezTo>
                    <a:cubicBezTo>
                      <a:pt x="15974" y="20653"/>
                      <a:pt x="15933" y="20266"/>
                      <a:pt x="15769" y="20094"/>
                    </a:cubicBezTo>
                    <a:cubicBezTo>
                      <a:pt x="15687" y="19922"/>
                      <a:pt x="15522" y="19750"/>
                      <a:pt x="15276" y="19492"/>
                    </a:cubicBezTo>
                    <a:cubicBezTo>
                      <a:pt x="15071" y="19276"/>
                      <a:pt x="14578" y="18803"/>
                      <a:pt x="14290" y="18416"/>
                    </a:cubicBezTo>
                    <a:cubicBezTo>
                      <a:pt x="19793" y="18416"/>
                      <a:pt x="19793" y="18416"/>
                      <a:pt x="19793" y="18416"/>
                    </a:cubicBezTo>
                    <a:cubicBezTo>
                      <a:pt x="20779" y="18416"/>
                      <a:pt x="21600" y="17555"/>
                      <a:pt x="21600" y="16523"/>
                    </a:cubicBezTo>
                    <a:cubicBezTo>
                      <a:pt x="21600" y="1936"/>
                      <a:pt x="21600" y="1936"/>
                      <a:pt x="21600" y="1936"/>
                    </a:cubicBezTo>
                    <a:cubicBezTo>
                      <a:pt x="21600" y="861"/>
                      <a:pt x="20779" y="0"/>
                      <a:pt x="19793" y="0"/>
                    </a:cubicBezTo>
                    <a:close/>
                    <a:moveTo>
                      <a:pt x="14783" y="20008"/>
                    </a:moveTo>
                    <a:cubicBezTo>
                      <a:pt x="14989" y="20223"/>
                      <a:pt x="15194" y="20395"/>
                      <a:pt x="15235" y="20481"/>
                    </a:cubicBezTo>
                    <a:cubicBezTo>
                      <a:pt x="15235" y="20481"/>
                      <a:pt x="15276" y="20567"/>
                      <a:pt x="15235" y="20653"/>
                    </a:cubicBezTo>
                    <a:cubicBezTo>
                      <a:pt x="15112" y="20782"/>
                      <a:pt x="14865" y="20869"/>
                      <a:pt x="14455" y="20869"/>
                    </a:cubicBezTo>
                    <a:cubicBezTo>
                      <a:pt x="7104" y="20869"/>
                      <a:pt x="7104" y="20869"/>
                      <a:pt x="7104" y="20869"/>
                    </a:cubicBezTo>
                    <a:cubicBezTo>
                      <a:pt x="6735" y="20869"/>
                      <a:pt x="6447" y="20782"/>
                      <a:pt x="6365" y="20653"/>
                    </a:cubicBezTo>
                    <a:cubicBezTo>
                      <a:pt x="6324" y="20567"/>
                      <a:pt x="6365" y="20481"/>
                      <a:pt x="6324" y="20481"/>
                    </a:cubicBezTo>
                    <a:cubicBezTo>
                      <a:pt x="6324" y="20481"/>
                      <a:pt x="6324" y="20481"/>
                      <a:pt x="6324" y="20524"/>
                    </a:cubicBezTo>
                    <a:cubicBezTo>
                      <a:pt x="6406" y="20395"/>
                      <a:pt x="6611" y="20223"/>
                      <a:pt x="6776" y="20008"/>
                    </a:cubicBezTo>
                    <a:cubicBezTo>
                      <a:pt x="7392" y="19406"/>
                      <a:pt x="7843" y="18889"/>
                      <a:pt x="8049" y="18416"/>
                    </a:cubicBezTo>
                    <a:cubicBezTo>
                      <a:pt x="13510" y="18416"/>
                      <a:pt x="13510" y="18416"/>
                      <a:pt x="13510" y="18416"/>
                    </a:cubicBezTo>
                    <a:cubicBezTo>
                      <a:pt x="13716" y="18889"/>
                      <a:pt x="14208" y="19406"/>
                      <a:pt x="14783" y="20008"/>
                    </a:cubicBezTo>
                    <a:close/>
                    <a:moveTo>
                      <a:pt x="20245" y="16523"/>
                    </a:moveTo>
                    <a:cubicBezTo>
                      <a:pt x="20245" y="16781"/>
                      <a:pt x="20040" y="16996"/>
                      <a:pt x="19793" y="16996"/>
                    </a:cubicBezTo>
                    <a:cubicBezTo>
                      <a:pt x="1807" y="16996"/>
                      <a:pt x="1807" y="16996"/>
                      <a:pt x="1807" y="16996"/>
                    </a:cubicBezTo>
                    <a:cubicBezTo>
                      <a:pt x="1560" y="16996"/>
                      <a:pt x="1314" y="16781"/>
                      <a:pt x="1314" y="16523"/>
                    </a:cubicBezTo>
                    <a:cubicBezTo>
                      <a:pt x="1314" y="1936"/>
                      <a:pt x="1314" y="1936"/>
                      <a:pt x="1314" y="1936"/>
                    </a:cubicBezTo>
                    <a:cubicBezTo>
                      <a:pt x="1314" y="1635"/>
                      <a:pt x="1560" y="1420"/>
                      <a:pt x="1807" y="1420"/>
                    </a:cubicBezTo>
                    <a:cubicBezTo>
                      <a:pt x="19793" y="1420"/>
                      <a:pt x="19793" y="1420"/>
                      <a:pt x="19793" y="1420"/>
                    </a:cubicBezTo>
                    <a:cubicBezTo>
                      <a:pt x="20040" y="1420"/>
                      <a:pt x="20245" y="1635"/>
                      <a:pt x="20245" y="1936"/>
                    </a:cubicBezTo>
                    <a:lnTo>
                      <a:pt x="20245" y="1652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9" name="Figure"/>
              <p:cNvSpPr/>
              <p:nvPr/>
            </p:nvSpPr>
            <p:spPr>
              <a:xfrm>
                <a:off x="157352" y="161015"/>
                <a:ext cx="955114" cy="6367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69" y="0"/>
                    </a:moveTo>
                    <a:cubicBezTo>
                      <a:pt x="1531" y="0"/>
                      <a:pt x="1531" y="0"/>
                      <a:pt x="1531" y="0"/>
                    </a:cubicBezTo>
                    <a:cubicBezTo>
                      <a:pt x="711" y="0"/>
                      <a:pt x="0" y="1064"/>
                      <a:pt x="0" y="2291"/>
                    </a:cubicBezTo>
                    <a:cubicBezTo>
                      <a:pt x="0" y="19309"/>
                      <a:pt x="0" y="19309"/>
                      <a:pt x="0" y="19309"/>
                    </a:cubicBezTo>
                    <a:cubicBezTo>
                      <a:pt x="0" y="20536"/>
                      <a:pt x="711" y="21600"/>
                      <a:pt x="1531" y="21600"/>
                    </a:cubicBezTo>
                    <a:cubicBezTo>
                      <a:pt x="20069" y="21600"/>
                      <a:pt x="20069" y="21600"/>
                      <a:pt x="20069" y="21600"/>
                    </a:cubicBezTo>
                    <a:cubicBezTo>
                      <a:pt x="20944" y="21600"/>
                      <a:pt x="21600" y="20536"/>
                      <a:pt x="21600" y="19309"/>
                    </a:cubicBezTo>
                    <a:cubicBezTo>
                      <a:pt x="21600" y="2291"/>
                      <a:pt x="21600" y="2291"/>
                      <a:pt x="21600" y="2291"/>
                    </a:cubicBezTo>
                    <a:cubicBezTo>
                      <a:pt x="21600" y="1064"/>
                      <a:pt x="20944" y="0"/>
                      <a:pt x="20069" y="0"/>
                    </a:cubicBezTo>
                    <a:close/>
                    <a:moveTo>
                      <a:pt x="20725" y="19309"/>
                    </a:moveTo>
                    <a:cubicBezTo>
                      <a:pt x="20725" y="19800"/>
                      <a:pt x="20452" y="20209"/>
                      <a:pt x="20069" y="20209"/>
                    </a:cubicBezTo>
                    <a:cubicBezTo>
                      <a:pt x="1531" y="20209"/>
                      <a:pt x="1531" y="20209"/>
                      <a:pt x="1531" y="20209"/>
                    </a:cubicBezTo>
                    <a:cubicBezTo>
                      <a:pt x="1203" y="20209"/>
                      <a:pt x="930" y="19800"/>
                      <a:pt x="930" y="19309"/>
                    </a:cubicBezTo>
                    <a:cubicBezTo>
                      <a:pt x="930" y="2291"/>
                      <a:pt x="930" y="2291"/>
                      <a:pt x="930" y="2291"/>
                    </a:cubicBezTo>
                    <a:cubicBezTo>
                      <a:pt x="930" y="1800"/>
                      <a:pt x="1203" y="1391"/>
                      <a:pt x="1531" y="1391"/>
                    </a:cubicBezTo>
                    <a:cubicBezTo>
                      <a:pt x="20069" y="1391"/>
                      <a:pt x="20069" y="1391"/>
                      <a:pt x="20069" y="1391"/>
                    </a:cubicBezTo>
                    <a:cubicBezTo>
                      <a:pt x="20452" y="1391"/>
                      <a:pt x="20725" y="1800"/>
                      <a:pt x="20725" y="2291"/>
                    </a:cubicBezTo>
                    <a:lnTo>
                      <a:pt x="20725" y="19309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0" name="Figure"/>
              <p:cNvSpPr/>
              <p:nvPr/>
            </p:nvSpPr>
            <p:spPr>
              <a:xfrm>
                <a:off x="576356" y="816052"/>
                <a:ext cx="120763" cy="120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2" y="0"/>
                      <a:pt x="0" y="5184"/>
                      <a:pt x="0" y="10800"/>
                    </a:cubicBezTo>
                    <a:cubicBezTo>
                      <a:pt x="0" y="16848"/>
                      <a:pt x="4752" y="21600"/>
                      <a:pt x="10800" y="21600"/>
                    </a:cubicBezTo>
                    <a:cubicBezTo>
                      <a:pt x="16416" y="21600"/>
                      <a:pt x="21600" y="16848"/>
                      <a:pt x="21600" y="10800"/>
                    </a:cubicBezTo>
                    <a:cubicBezTo>
                      <a:pt x="21600" y="5184"/>
                      <a:pt x="16416" y="0"/>
                      <a:pt x="10800" y="0"/>
                    </a:cubicBezTo>
                    <a:close/>
                    <a:moveTo>
                      <a:pt x="10800" y="14256"/>
                    </a:moveTo>
                    <a:cubicBezTo>
                      <a:pt x="8640" y="14256"/>
                      <a:pt x="7344" y="12960"/>
                      <a:pt x="7344" y="10800"/>
                    </a:cubicBezTo>
                    <a:cubicBezTo>
                      <a:pt x="7344" y="9072"/>
                      <a:pt x="8640" y="7344"/>
                      <a:pt x="10800" y="7344"/>
                    </a:cubicBezTo>
                    <a:cubicBezTo>
                      <a:pt x="12528" y="7344"/>
                      <a:pt x="14256" y="9072"/>
                      <a:pt x="14256" y="10800"/>
                    </a:cubicBezTo>
                    <a:cubicBezTo>
                      <a:pt x="14256" y="12960"/>
                      <a:pt x="12528" y="14256"/>
                      <a:pt x="10800" y="142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1" name="Figure"/>
              <p:cNvSpPr/>
              <p:nvPr/>
            </p:nvSpPr>
            <p:spPr>
              <a:xfrm>
                <a:off x="726401" y="420834"/>
                <a:ext cx="323862" cy="3238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ubicBezTo>
                      <a:pt x="21600" y="16764"/>
                      <a:pt x="16764" y="21600"/>
                      <a:pt x="10800" y="21600"/>
                    </a:cubicBezTo>
                    <a:close/>
                    <a:moveTo>
                      <a:pt x="10800" y="1612"/>
                    </a:moveTo>
                    <a:cubicBezTo>
                      <a:pt x="5642" y="1612"/>
                      <a:pt x="1612" y="5642"/>
                      <a:pt x="1612" y="10800"/>
                    </a:cubicBezTo>
                    <a:cubicBezTo>
                      <a:pt x="1612" y="15797"/>
                      <a:pt x="5642" y="19988"/>
                      <a:pt x="10800" y="19988"/>
                    </a:cubicBezTo>
                    <a:cubicBezTo>
                      <a:pt x="15797" y="19988"/>
                      <a:pt x="19988" y="15797"/>
                      <a:pt x="19988" y="10800"/>
                    </a:cubicBezTo>
                    <a:cubicBezTo>
                      <a:pt x="19988" y="5642"/>
                      <a:pt x="15797" y="1612"/>
                      <a:pt x="10800" y="16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2" name="Figure"/>
              <p:cNvSpPr/>
              <p:nvPr/>
            </p:nvSpPr>
            <p:spPr>
              <a:xfrm>
                <a:off x="801419" y="495852"/>
                <a:ext cx="173825" cy="173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00" y="21600"/>
                      <a:pt x="0" y="16800"/>
                      <a:pt x="0" y="10800"/>
                    </a:cubicBezTo>
                    <a:cubicBezTo>
                      <a:pt x="0" y="4800"/>
                      <a:pt x="4800" y="0"/>
                      <a:pt x="10800" y="0"/>
                    </a:cubicBezTo>
                    <a:cubicBezTo>
                      <a:pt x="16800" y="0"/>
                      <a:pt x="21600" y="4800"/>
                      <a:pt x="21600" y="10800"/>
                    </a:cubicBezTo>
                    <a:cubicBezTo>
                      <a:pt x="21600" y="16800"/>
                      <a:pt x="16800" y="21600"/>
                      <a:pt x="10800" y="21600"/>
                    </a:cubicBezTo>
                    <a:close/>
                    <a:moveTo>
                      <a:pt x="10800" y="3000"/>
                    </a:moveTo>
                    <a:cubicBezTo>
                      <a:pt x="6600" y="3000"/>
                      <a:pt x="3000" y="6300"/>
                      <a:pt x="3000" y="10800"/>
                    </a:cubicBezTo>
                    <a:cubicBezTo>
                      <a:pt x="3000" y="15000"/>
                      <a:pt x="6600" y="18600"/>
                      <a:pt x="10800" y="18600"/>
                    </a:cubicBezTo>
                    <a:cubicBezTo>
                      <a:pt x="15000" y="18600"/>
                      <a:pt x="18600" y="15000"/>
                      <a:pt x="18600" y="10800"/>
                    </a:cubicBezTo>
                    <a:cubicBezTo>
                      <a:pt x="18600" y="6300"/>
                      <a:pt x="15000" y="3000"/>
                      <a:pt x="10800" y="3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3" name="Figure"/>
              <p:cNvSpPr/>
              <p:nvPr/>
            </p:nvSpPr>
            <p:spPr>
              <a:xfrm>
                <a:off x="537946" y="232372"/>
                <a:ext cx="428156" cy="457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915" y="0"/>
                    </a:moveTo>
                    <a:cubicBezTo>
                      <a:pt x="16353" y="0"/>
                      <a:pt x="16353" y="0"/>
                      <a:pt x="16353" y="0"/>
                    </a:cubicBezTo>
                    <a:cubicBezTo>
                      <a:pt x="14400" y="0"/>
                      <a:pt x="12814" y="1371"/>
                      <a:pt x="12692" y="3200"/>
                    </a:cubicBezTo>
                    <a:cubicBezTo>
                      <a:pt x="12081" y="3314"/>
                      <a:pt x="11593" y="3543"/>
                      <a:pt x="11105" y="3771"/>
                    </a:cubicBezTo>
                    <a:cubicBezTo>
                      <a:pt x="10495" y="3200"/>
                      <a:pt x="9641" y="2971"/>
                      <a:pt x="8786" y="2971"/>
                    </a:cubicBezTo>
                    <a:cubicBezTo>
                      <a:pt x="7688" y="2971"/>
                      <a:pt x="6834" y="3314"/>
                      <a:pt x="6102" y="4000"/>
                    </a:cubicBezTo>
                    <a:cubicBezTo>
                      <a:pt x="4271" y="5714"/>
                      <a:pt x="4271" y="5714"/>
                      <a:pt x="4271" y="5714"/>
                    </a:cubicBezTo>
                    <a:cubicBezTo>
                      <a:pt x="3539" y="6400"/>
                      <a:pt x="3173" y="7200"/>
                      <a:pt x="3173" y="8229"/>
                    </a:cubicBezTo>
                    <a:cubicBezTo>
                      <a:pt x="3173" y="9029"/>
                      <a:pt x="3539" y="9829"/>
                      <a:pt x="4027" y="10400"/>
                    </a:cubicBezTo>
                    <a:cubicBezTo>
                      <a:pt x="3783" y="10857"/>
                      <a:pt x="3539" y="11314"/>
                      <a:pt x="3417" y="11886"/>
                    </a:cubicBezTo>
                    <a:cubicBezTo>
                      <a:pt x="1464" y="12000"/>
                      <a:pt x="0" y="13486"/>
                      <a:pt x="0" y="15314"/>
                    </a:cubicBezTo>
                    <a:cubicBezTo>
                      <a:pt x="0" y="17714"/>
                      <a:pt x="0" y="17714"/>
                      <a:pt x="0" y="17714"/>
                    </a:cubicBezTo>
                    <a:cubicBezTo>
                      <a:pt x="0" y="19543"/>
                      <a:pt x="1464" y="21029"/>
                      <a:pt x="3417" y="21257"/>
                    </a:cubicBezTo>
                    <a:cubicBezTo>
                      <a:pt x="3417" y="21371"/>
                      <a:pt x="3539" y="21486"/>
                      <a:pt x="3539" y="21600"/>
                    </a:cubicBezTo>
                    <a:cubicBezTo>
                      <a:pt x="6346" y="21600"/>
                      <a:pt x="6346" y="21600"/>
                      <a:pt x="6346" y="21600"/>
                    </a:cubicBezTo>
                    <a:cubicBezTo>
                      <a:pt x="5858" y="20800"/>
                      <a:pt x="5492" y="19886"/>
                      <a:pt x="5369" y="18857"/>
                    </a:cubicBezTo>
                    <a:cubicBezTo>
                      <a:pt x="3783" y="18857"/>
                      <a:pt x="3783" y="18857"/>
                      <a:pt x="3783" y="18857"/>
                    </a:cubicBezTo>
                    <a:cubicBezTo>
                      <a:pt x="3051" y="18857"/>
                      <a:pt x="2563" y="18400"/>
                      <a:pt x="2563" y="17714"/>
                    </a:cubicBezTo>
                    <a:cubicBezTo>
                      <a:pt x="2563" y="15314"/>
                      <a:pt x="2563" y="15314"/>
                      <a:pt x="2563" y="15314"/>
                    </a:cubicBezTo>
                    <a:cubicBezTo>
                      <a:pt x="2563" y="14743"/>
                      <a:pt x="3051" y="14171"/>
                      <a:pt x="3783" y="14171"/>
                    </a:cubicBezTo>
                    <a:cubicBezTo>
                      <a:pt x="5369" y="14171"/>
                      <a:pt x="5369" y="14171"/>
                      <a:pt x="5369" y="14171"/>
                    </a:cubicBezTo>
                    <a:cubicBezTo>
                      <a:pt x="5614" y="12686"/>
                      <a:pt x="6346" y="11314"/>
                      <a:pt x="7200" y="10057"/>
                    </a:cubicBezTo>
                    <a:cubicBezTo>
                      <a:pt x="6102" y="9029"/>
                      <a:pt x="6102" y="9029"/>
                      <a:pt x="6102" y="9029"/>
                    </a:cubicBezTo>
                    <a:cubicBezTo>
                      <a:pt x="5614" y="8571"/>
                      <a:pt x="5614" y="7771"/>
                      <a:pt x="6102" y="7314"/>
                    </a:cubicBezTo>
                    <a:cubicBezTo>
                      <a:pt x="7810" y="5714"/>
                      <a:pt x="7810" y="5714"/>
                      <a:pt x="7810" y="5714"/>
                    </a:cubicBezTo>
                    <a:cubicBezTo>
                      <a:pt x="8054" y="5486"/>
                      <a:pt x="8420" y="5371"/>
                      <a:pt x="8786" y="5371"/>
                    </a:cubicBezTo>
                    <a:cubicBezTo>
                      <a:pt x="9031" y="5371"/>
                      <a:pt x="9397" y="5486"/>
                      <a:pt x="9641" y="5714"/>
                    </a:cubicBezTo>
                    <a:cubicBezTo>
                      <a:pt x="10739" y="6743"/>
                      <a:pt x="10739" y="6743"/>
                      <a:pt x="10739" y="6743"/>
                    </a:cubicBezTo>
                    <a:cubicBezTo>
                      <a:pt x="12081" y="5943"/>
                      <a:pt x="13546" y="5257"/>
                      <a:pt x="15132" y="4914"/>
                    </a:cubicBezTo>
                    <a:cubicBezTo>
                      <a:pt x="15132" y="3543"/>
                      <a:pt x="15132" y="3543"/>
                      <a:pt x="15132" y="3543"/>
                    </a:cubicBezTo>
                    <a:cubicBezTo>
                      <a:pt x="15132" y="2857"/>
                      <a:pt x="15742" y="2400"/>
                      <a:pt x="16353" y="2400"/>
                    </a:cubicBezTo>
                    <a:cubicBezTo>
                      <a:pt x="18915" y="2400"/>
                      <a:pt x="18915" y="2400"/>
                      <a:pt x="18915" y="2400"/>
                    </a:cubicBezTo>
                    <a:cubicBezTo>
                      <a:pt x="19647" y="2400"/>
                      <a:pt x="20136" y="2857"/>
                      <a:pt x="20136" y="3543"/>
                    </a:cubicBezTo>
                    <a:cubicBezTo>
                      <a:pt x="20136" y="4914"/>
                      <a:pt x="20136" y="4914"/>
                      <a:pt x="20136" y="4914"/>
                    </a:cubicBezTo>
                    <a:cubicBezTo>
                      <a:pt x="20624" y="5029"/>
                      <a:pt x="21112" y="5143"/>
                      <a:pt x="21600" y="5371"/>
                    </a:cubicBezTo>
                    <a:cubicBezTo>
                      <a:pt x="21600" y="1029"/>
                      <a:pt x="21600" y="1029"/>
                      <a:pt x="21600" y="1029"/>
                    </a:cubicBezTo>
                    <a:cubicBezTo>
                      <a:pt x="20868" y="343"/>
                      <a:pt x="19892" y="0"/>
                      <a:pt x="189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grpSp>
        <p:nvGrpSpPr>
          <p:cNvPr id="1028" name="Grouper"/>
          <p:cNvGrpSpPr/>
          <p:nvPr/>
        </p:nvGrpSpPr>
        <p:grpSpPr>
          <a:xfrm>
            <a:off x="18663826" y="2332486"/>
            <a:ext cx="2598972" cy="2598971"/>
            <a:chOff x="0" y="0"/>
            <a:chExt cx="2598970" cy="2598970"/>
          </a:xfrm>
        </p:grpSpPr>
        <p:sp>
          <p:nvSpPr>
            <p:cNvPr id="1026" name="Figure"/>
            <p:cNvSpPr/>
            <p:nvPr/>
          </p:nvSpPr>
          <p:spPr>
            <a:xfrm>
              <a:off x="0" y="0"/>
              <a:ext cx="2598971" cy="259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16617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027" name="manufacture.png" descr="manufactur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2020" y="623125"/>
              <a:ext cx="1214933" cy="1214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31" name="Grouper"/>
          <p:cNvGrpSpPr/>
          <p:nvPr/>
        </p:nvGrpSpPr>
        <p:grpSpPr>
          <a:xfrm>
            <a:off x="2580957" y="2332486"/>
            <a:ext cx="2598971" cy="2598971"/>
            <a:chOff x="0" y="0"/>
            <a:chExt cx="2598970" cy="2598970"/>
          </a:xfrm>
        </p:grpSpPr>
        <p:sp>
          <p:nvSpPr>
            <p:cNvPr id="1029" name="Figure"/>
            <p:cNvSpPr/>
            <p:nvPr/>
          </p:nvSpPr>
          <p:spPr>
            <a:xfrm>
              <a:off x="0" y="0"/>
              <a:ext cx="2598971" cy="259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C19F"/>
            </a:solidFill>
            <a:ln w="3175" cap="flat">
              <a:noFill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030" name="cardinal3.png" descr="cardinal3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465366" y="465366"/>
              <a:ext cx="1668537" cy="1668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32" name="Ligne"/>
          <p:cNvSpPr/>
          <p:nvPr/>
        </p:nvSpPr>
        <p:spPr>
          <a:xfrm flipV="1">
            <a:off x="13821246" y="1958890"/>
            <a:ext cx="1" cy="9917016"/>
          </a:xfrm>
          <a:prstGeom prst="line">
            <a:avLst/>
          </a:prstGeom>
          <a:ln w="38100">
            <a:solidFill>
              <a:srgbClr val="44C19F"/>
            </a:solidFill>
            <a:prstDash val="dash"/>
            <a:miter/>
          </a:ln>
        </p:spPr>
        <p:txBody>
          <a:bodyPr lIns="85680" tIns="85680" rIns="85680" bIns="85680"/>
          <a:lstStyle/>
          <a:p>
            <a:pPr defTabSz="85725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037" name="Grouper"/>
          <p:cNvGrpSpPr/>
          <p:nvPr/>
        </p:nvGrpSpPr>
        <p:grpSpPr>
          <a:xfrm>
            <a:off x="2223018" y="7043287"/>
            <a:ext cx="10827020" cy="1077248"/>
            <a:chOff x="0" y="0"/>
            <a:chExt cx="10827019" cy="1077247"/>
          </a:xfrm>
        </p:grpSpPr>
        <p:grpSp>
          <p:nvGrpSpPr>
            <p:cNvPr id="1035" name="Grouper"/>
            <p:cNvGrpSpPr/>
            <p:nvPr/>
          </p:nvGrpSpPr>
          <p:grpSpPr>
            <a:xfrm>
              <a:off x="0" y="-1"/>
              <a:ext cx="10827020" cy="2"/>
              <a:chOff x="0" y="0"/>
              <a:chExt cx="10827019" cy="0"/>
            </a:xfrm>
          </p:grpSpPr>
          <p:sp>
            <p:nvSpPr>
              <p:cNvPr id="1033" name="Ligne"/>
              <p:cNvSpPr/>
              <p:nvPr/>
            </p:nvSpPr>
            <p:spPr>
              <a:xfrm>
                <a:off x="5152222" y="0"/>
                <a:ext cx="5674798" cy="0"/>
              </a:xfrm>
              <a:prstGeom prst="line">
                <a:avLst/>
              </a:prstGeom>
              <a:noFill/>
              <a:ln w="12700" cap="flat">
                <a:solidFill>
                  <a:srgbClr val="43C19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034" name="Ligne"/>
              <p:cNvSpPr/>
              <p:nvPr/>
            </p:nvSpPr>
            <p:spPr>
              <a:xfrm flipH="1" flipV="1">
                <a:off x="0" y="-1"/>
                <a:ext cx="5142043" cy="1"/>
              </a:xfrm>
              <a:prstGeom prst="line">
                <a:avLst/>
              </a:prstGeom>
              <a:noFill/>
              <a:ln w="12700" cap="flat">
                <a:solidFill>
                  <a:srgbClr val="43C19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sp>
          <p:nvSpPr>
            <p:cNvPr id="1036" name="19 jours"/>
            <p:cNvSpPr txBox="1"/>
            <p:nvPr/>
          </p:nvSpPr>
          <p:spPr>
            <a:xfrm>
              <a:off x="3622415" y="118486"/>
              <a:ext cx="3582188" cy="958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5680" tIns="85680" rIns="85680" bIns="85680" numCol="1" anchor="t">
              <a:spAutoFit/>
            </a:bodyPr>
            <a:lstStyle>
              <a:lvl1pPr algn="ctr" defTabSz="1547812">
                <a:defRPr sz="2600">
                  <a:solidFill>
                    <a:srgbClr val="43C19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19 jours</a:t>
              </a:r>
            </a:p>
          </p:txBody>
        </p:sp>
      </p:grpSp>
      <p:grpSp>
        <p:nvGrpSpPr>
          <p:cNvPr id="1042" name="Grouper"/>
          <p:cNvGrpSpPr/>
          <p:nvPr/>
        </p:nvGrpSpPr>
        <p:grpSpPr>
          <a:xfrm>
            <a:off x="14407950" y="7043287"/>
            <a:ext cx="7360921" cy="1077248"/>
            <a:chOff x="0" y="0"/>
            <a:chExt cx="7360920" cy="1077247"/>
          </a:xfrm>
        </p:grpSpPr>
        <p:grpSp>
          <p:nvGrpSpPr>
            <p:cNvPr id="1040" name="Grouper"/>
            <p:cNvGrpSpPr/>
            <p:nvPr/>
          </p:nvGrpSpPr>
          <p:grpSpPr>
            <a:xfrm>
              <a:off x="0" y="-1"/>
              <a:ext cx="7360921" cy="2"/>
              <a:chOff x="0" y="0"/>
              <a:chExt cx="7360920" cy="0"/>
            </a:xfrm>
          </p:grpSpPr>
          <p:sp>
            <p:nvSpPr>
              <p:cNvPr id="1038" name="Ligne"/>
              <p:cNvSpPr/>
              <p:nvPr/>
            </p:nvSpPr>
            <p:spPr>
              <a:xfrm>
                <a:off x="5152222" y="0"/>
                <a:ext cx="2208699" cy="0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039" name="Ligne"/>
              <p:cNvSpPr/>
              <p:nvPr/>
            </p:nvSpPr>
            <p:spPr>
              <a:xfrm flipH="1" flipV="1">
                <a:off x="0" y="-1"/>
                <a:ext cx="5142043" cy="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sp>
          <p:nvSpPr>
            <p:cNvPr id="1041" name="32 jours"/>
            <p:cNvSpPr txBox="1"/>
            <p:nvPr/>
          </p:nvSpPr>
          <p:spPr>
            <a:xfrm>
              <a:off x="1889366" y="118486"/>
              <a:ext cx="3582188" cy="958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5680" tIns="85680" rIns="85680" bIns="85680" numCol="1" anchor="t">
              <a:spAutoFit/>
            </a:bodyPr>
            <a:lstStyle>
              <a:lvl1pPr algn="ctr" defTabSz="1547812">
                <a:defRPr sz="2600">
                  <a:solidFill>
                    <a:srgbClr val="DCDEE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32 jours</a:t>
              </a:r>
            </a:p>
          </p:txBody>
        </p:sp>
      </p:grpSp>
      <p:sp>
        <p:nvSpPr>
          <p:cNvPr id="1043" name="2 Développeurs"/>
          <p:cNvSpPr txBox="1"/>
          <p:nvPr/>
        </p:nvSpPr>
        <p:spPr>
          <a:xfrm>
            <a:off x="14340402" y="10492168"/>
            <a:ext cx="3582188" cy="958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>
            <a:spAutoFit/>
          </a:bodyPr>
          <a:lstStyle>
            <a:lvl1pPr algn="ctr" defTabSz="1547812">
              <a:defRPr sz="2600">
                <a:solidFill>
                  <a:schemeClr val="accent3">
                    <a:lumOff val="16617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 Développeurs</a:t>
            </a:r>
          </a:p>
        </p:txBody>
      </p:sp>
      <p:sp>
        <p:nvSpPr>
          <p:cNvPr id="1044" name="3 UX Designer"/>
          <p:cNvSpPr txBox="1"/>
          <p:nvPr/>
        </p:nvSpPr>
        <p:spPr>
          <a:xfrm>
            <a:off x="2478586" y="10658052"/>
            <a:ext cx="5079862" cy="958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>
            <a:spAutoFit/>
          </a:bodyPr>
          <a:lstStyle>
            <a:lvl1pPr algn="ctr" defTabSz="1547812">
              <a:defRPr sz="2600">
                <a:solidFill>
                  <a:srgbClr val="43C19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 UX Designer</a:t>
            </a:r>
          </a:p>
        </p:txBody>
      </p:sp>
      <p:sp>
        <p:nvSpPr>
          <p:cNvPr id="1045" name="Rectangle"/>
          <p:cNvSpPr/>
          <p:nvPr/>
        </p:nvSpPr>
        <p:spPr>
          <a:xfrm>
            <a:off x="5755082" y="11989088"/>
            <a:ext cx="3817953" cy="1190006"/>
          </a:xfrm>
          <a:prstGeom prst="rect">
            <a:avLst/>
          </a:prstGeom>
          <a:solidFill>
            <a:srgbClr val="44C19F"/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46" name="TOTAL :  39900 €"/>
          <p:cNvSpPr txBox="1"/>
          <p:nvPr/>
        </p:nvSpPr>
        <p:spPr>
          <a:xfrm>
            <a:off x="6072576" y="12284209"/>
            <a:ext cx="2893254" cy="60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0" tIns="85680" rIns="85680" bIns="85680">
            <a:spAutoFit/>
          </a:bodyPr>
          <a:lstStyle>
            <a:lvl1pPr algn="ctr" defTabSz="1714500">
              <a:defRPr b="1" cap="all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TOTAL :  39900 €</a:t>
            </a:r>
          </a:p>
        </p:txBody>
      </p:sp>
      <p:sp>
        <p:nvSpPr>
          <p:cNvPr id="1047" name="700 € (TJM)"/>
          <p:cNvSpPr txBox="1"/>
          <p:nvPr/>
        </p:nvSpPr>
        <p:spPr>
          <a:xfrm>
            <a:off x="10770925" y="9111951"/>
            <a:ext cx="1956145" cy="495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defRPr sz="2600">
                <a:solidFill>
                  <a:srgbClr val="43C19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700 € (TJM)</a:t>
            </a:r>
          </a:p>
        </p:txBody>
      </p:sp>
      <p:sp>
        <p:nvSpPr>
          <p:cNvPr id="1048" name="X"/>
          <p:cNvSpPr txBox="1"/>
          <p:nvPr/>
        </p:nvSpPr>
        <p:spPr>
          <a:xfrm>
            <a:off x="9112328" y="8775401"/>
            <a:ext cx="707204" cy="11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defRPr sz="7000">
                <a:solidFill>
                  <a:srgbClr val="43C19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X</a:t>
            </a:r>
          </a:p>
        </p:txBody>
      </p:sp>
      <p:grpSp>
        <p:nvGrpSpPr>
          <p:cNvPr id="1052" name="Grouper"/>
          <p:cNvGrpSpPr/>
          <p:nvPr/>
        </p:nvGrpSpPr>
        <p:grpSpPr>
          <a:xfrm>
            <a:off x="2042551" y="8489322"/>
            <a:ext cx="6132305" cy="1740505"/>
            <a:chOff x="0" y="0"/>
            <a:chExt cx="6132304" cy="1740504"/>
          </a:xfrm>
        </p:grpSpPr>
        <p:pic>
          <p:nvPicPr>
            <p:cNvPr id="104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95125" y="0"/>
              <a:ext cx="1740506" cy="17405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0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391799" y="0"/>
              <a:ext cx="1740506" cy="17405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1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0" y="1548"/>
              <a:ext cx="1737408" cy="1737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5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361416" y="8490871"/>
            <a:ext cx="1737408" cy="1737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265424" y="8490871"/>
            <a:ext cx="1737408" cy="1737408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650 € (TJM)"/>
          <p:cNvSpPr txBox="1"/>
          <p:nvPr/>
        </p:nvSpPr>
        <p:spPr>
          <a:xfrm>
            <a:off x="20493088" y="9212150"/>
            <a:ext cx="1956145" cy="49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defRPr sz="2600">
                <a:solidFill>
                  <a:schemeClr val="accent3">
                    <a:lumOff val="16617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650 € (TJM)</a:t>
            </a:r>
          </a:p>
        </p:txBody>
      </p:sp>
      <p:sp>
        <p:nvSpPr>
          <p:cNvPr id="1056" name="X"/>
          <p:cNvSpPr txBox="1"/>
          <p:nvPr/>
        </p:nvSpPr>
        <p:spPr>
          <a:xfrm>
            <a:off x="18834492" y="8875600"/>
            <a:ext cx="707204" cy="116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defRPr sz="7000">
                <a:solidFill>
                  <a:schemeClr val="accent3">
                    <a:lumOff val="16617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X</a:t>
            </a:r>
          </a:p>
        </p:txBody>
      </p:sp>
      <p:grpSp>
        <p:nvGrpSpPr>
          <p:cNvPr id="1059" name="Grouper"/>
          <p:cNvGrpSpPr/>
          <p:nvPr/>
        </p:nvGrpSpPr>
        <p:grpSpPr>
          <a:xfrm>
            <a:off x="16179435" y="11989088"/>
            <a:ext cx="3817953" cy="1190006"/>
            <a:chOff x="0" y="0"/>
            <a:chExt cx="3817951" cy="1190004"/>
          </a:xfrm>
        </p:grpSpPr>
        <p:sp>
          <p:nvSpPr>
            <p:cNvPr id="1057" name="Rectangle"/>
            <p:cNvSpPr/>
            <p:nvPr/>
          </p:nvSpPr>
          <p:spPr>
            <a:xfrm>
              <a:off x="0" y="0"/>
              <a:ext cx="3817952" cy="1190005"/>
            </a:xfrm>
            <a:prstGeom prst="rect">
              <a:avLst/>
            </a:prstGeom>
            <a:solidFill>
              <a:schemeClr val="accent3">
                <a:lumOff val="16617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58" name="TOTAL :  41600 €"/>
            <p:cNvSpPr txBox="1"/>
            <p:nvPr/>
          </p:nvSpPr>
          <p:spPr>
            <a:xfrm>
              <a:off x="435402" y="283221"/>
              <a:ext cx="2893255" cy="603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5680" tIns="85680" rIns="85680" bIns="85680" numCol="1" anchor="t">
              <a:spAutoFit/>
            </a:bodyPr>
            <a:lstStyle>
              <a:lvl1pPr algn="ctr" defTabSz="1714500">
                <a:defRPr b="1" cap="all" sz="2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TOTAL :  41600 €</a:t>
              </a:r>
            </a:p>
          </p:txBody>
        </p:sp>
      </p:grpSp>
      <p:sp>
        <p:nvSpPr>
          <p:cNvPr id="1060" name="Rectangle"/>
          <p:cNvSpPr/>
          <p:nvPr/>
        </p:nvSpPr>
        <p:spPr>
          <a:xfrm>
            <a:off x="7447802" y="2531414"/>
            <a:ext cx="142802" cy="3467426"/>
          </a:xfrm>
          <a:prstGeom prst="rect">
            <a:avLst/>
          </a:prstGeom>
          <a:solidFill>
            <a:srgbClr val="44C19F"/>
          </a:solidFill>
          <a:ln w="3175"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61" name="UX / idéation"/>
          <p:cNvSpPr txBox="1"/>
          <p:nvPr/>
        </p:nvSpPr>
        <p:spPr>
          <a:xfrm>
            <a:off x="6300423" y="5724263"/>
            <a:ext cx="2623082" cy="60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0" tIns="85680" rIns="85680" bIns="85680">
            <a:spAutoFit/>
          </a:bodyPr>
          <a:lstStyle>
            <a:lvl1pPr algn="ctr" defTabSz="1714500">
              <a:defRPr b="1" cap="all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UX / idéation</a:t>
            </a:r>
          </a:p>
        </p:txBody>
      </p:sp>
      <p:sp>
        <p:nvSpPr>
          <p:cNvPr id="1062" name="Conception / design"/>
          <p:cNvSpPr txBox="1"/>
          <p:nvPr/>
        </p:nvSpPr>
        <p:spPr>
          <a:xfrm>
            <a:off x="9669707" y="5713810"/>
            <a:ext cx="3572730" cy="53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0" tIns="85680" rIns="85680" bIns="85680">
            <a:spAutoFit/>
          </a:bodyPr>
          <a:lstStyle/>
          <a:p>
            <a:pPr algn="ctr" defTabSz="1714500">
              <a:defRPr b="1" cap="all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Conception / </a:t>
            </a:r>
            <a:r>
              <a:t>design</a:t>
            </a:r>
          </a:p>
        </p:txBody>
      </p:sp>
      <p:sp>
        <p:nvSpPr>
          <p:cNvPr id="1063" name="du conseil à la commercialisatioN"/>
          <p:cNvSpPr txBox="1"/>
          <p:nvPr/>
        </p:nvSpPr>
        <p:spPr>
          <a:xfrm>
            <a:off x="952003" y="657990"/>
            <a:ext cx="14716357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du conseil à la commercialisatioN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Shape 257"/>
          <p:cNvGrpSpPr/>
          <p:nvPr/>
        </p:nvGrpSpPr>
        <p:grpSpPr>
          <a:xfrm>
            <a:off x="14756054" y="4062317"/>
            <a:ext cx="5125652" cy="4395883"/>
            <a:chOff x="0" y="0"/>
            <a:chExt cx="5125651" cy="4395882"/>
          </a:xfrm>
        </p:grpSpPr>
        <p:sp>
          <p:nvSpPr>
            <p:cNvPr id="1065" name="Rectangle"/>
            <p:cNvSpPr/>
            <p:nvPr/>
          </p:nvSpPr>
          <p:spPr>
            <a:xfrm>
              <a:off x="0" y="0"/>
              <a:ext cx="5125652" cy="439588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066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78" t="0" r="6277" b="0"/>
            <a:stretch>
              <a:fillRect/>
            </a:stretch>
          </p:blipFill>
          <p:spPr>
            <a:xfrm>
              <a:off x="0" y="0"/>
              <a:ext cx="5125652" cy="4395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68" name="Shape 259"/>
          <p:cNvSpPr txBox="1"/>
          <p:nvPr/>
        </p:nvSpPr>
        <p:spPr>
          <a:xfrm>
            <a:off x="1979795" y="1498599"/>
            <a:ext cx="18505321" cy="16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PROCHAINE DESTINATION ?</a:t>
            </a:r>
          </a:p>
        </p:txBody>
      </p:sp>
      <p:pic>
        <p:nvPicPr>
          <p:cNvPr id="106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0733" t="0" r="10733" b="0"/>
          <a:stretch>
            <a:fillRect/>
          </a:stretch>
        </p:blipFill>
        <p:spPr>
          <a:xfrm>
            <a:off x="10713288" y="3259756"/>
            <a:ext cx="10502392" cy="891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Shape 263"/>
          <p:cNvSpPr/>
          <p:nvPr/>
        </p:nvSpPr>
        <p:spPr>
          <a:xfrm>
            <a:off x="10704175" y="9605246"/>
            <a:ext cx="2743201" cy="2743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1071" name="Shape 265"/>
          <p:cNvSpPr txBox="1"/>
          <p:nvPr/>
        </p:nvSpPr>
        <p:spPr>
          <a:xfrm rot="16200000">
            <a:off x="20134624" y="9021134"/>
            <a:ext cx="6187062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0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Prochaine destination</a:t>
            </a:r>
          </a:p>
        </p:txBody>
      </p:sp>
      <p:sp>
        <p:nvSpPr>
          <p:cNvPr id="1072" name="Shape 270"/>
          <p:cNvSpPr/>
          <p:nvPr/>
        </p:nvSpPr>
        <p:spPr>
          <a:xfrm>
            <a:off x="11319181" y="10219728"/>
            <a:ext cx="1520757" cy="1520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900"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1073" name="Shape 101"/>
          <p:cNvSpPr txBox="1"/>
          <p:nvPr/>
        </p:nvSpPr>
        <p:spPr>
          <a:xfrm rot="16200000">
            <a:off x="20269429" y="10905209"/>
            <a:ext cx="3631450" cy="145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06</a:t>
            </a:r>
          </a:p>
        </p:txBody>
      </p:sp>
      <p:sp>
        <p:nvSpPr>
          <p:cNvPr id="1074" name="Shape 103"/>
          <p:cNvSpPr txBox="1"/>
          <p:nvPr/>
        </p:nvSpPr>
        <p:spPr>
          <a:xfrm>
            <a:off x="21226229" y="2934337"/>
            <a:ext cx="1694097" cy="74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01</a:t>
            </a: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02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03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04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OUR ALLER PLUS LOIN…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POUR ALLER PLUS LOIN…</a:t>
            </a:r>
          </a:p>
        </p:txBody>
      </p:sp>
      <p:sp>
        <p:nvSpPr>
          <p:cNvPr id="1077" name="Tunnel d’achat"/>
          <p:cNvSpPr txBox="1"/>
          <p:nvPr/>
        </p:nvSpPr>
        <p:spPr>
          <a:xfrm>
            <a:off x="3393241" y="5971830"/>
            <a:ext cx="4097457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Tunnel d’achat</a:t>
            </a:r>
          </a:p>
        </p:txBody>
      </p:sp>
      <p:sp>
        <p:nvSpPr>
          <p:cNvPr id="1078" name="Validation achat"/>
          <p:cNvSpPr txBox="1"/>
          <p:nvPr/>
        </p:nvSpPr>
        <p:spPr>
          <a:xfrm>
            <a:off x="3393241" y="4786497"/>
            <a:ext cx="4780233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Validation achat</a:t>
            </a:r>
          </a:p>
        </p:txBody>
      </p:sp>
      <p:sp>
        <p:nvSpPr>
          <p:cNvPr id="1079" name="Cercle"/>
          <p:cNvSpPr/>
          <p:nvPr/>
        </p:nvSpPr>
        <p:spPr>
          <a:xfrm>
            <a:off x="2689306" y="501507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80" name="Cercle"/>
          <p:cNvSpPr/>
          <p:nvPr/>
        </p:nvSpPr>
        <p:spPr>
          <a:xfrm>
            <a:off x="2689306" y="6228157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81" name="Choix du moyen de paiement"/>
          <p:cNvSpPr txBox="1"/>
          <p:nvPr/>
        </p:nvSpPr>
        <p:spPr>
          <a:xfrm>
            <a:off x="3393241" y="8342497"/>
            <a:ext cx="749278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Choix du moyen de paiement</a:t>
            </a:r>
          </a:p>
        </p:txBody>
      </p:sp>
      <p:sp>
        <p:nvSpPr>
          <p:cNvPr id="1082" name="Évolution de l’application mobile"/>
          <p:cNvSpPr txBox="1"/>
          <p:nvPr/>
        </p:nvSpPr>
        <p:spPr>
          <a:xfrm>
            <a:off x="3393241" y="7157163"/>
            <a:ext cx="9101547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Évolution de l’application mobile</a:t>
            </a:r>
          </a:p>
        </p:txBody>
      </p:sp>
      <p:sp>
        <p:nvSpPr>
          <p:cNvPr id="1083" name="Visualisation de la recherche avec 3 jours d’intervalle"/>
          <p:cNvSpPr txBox="1"/>
          <p:nvPr/>
        </p:nvSpPr>
        <p:spPr>
          <a:xfrm>
            <a:off x="3393241" y="9527830"/>
            <a:ext cx="14855805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Visualisation de la recherche avec 3 jours d’intervalle</a:t>
            </a:r>
          </a:p>
        </p:txBody>
      </p:sp>
      <p:sp>
        <p:nvSpPr>
          <p:cNvPr id="1084" name="Cercle"/>
          <p:cNvSpPr/>
          <p:nvPr/>
        </p:nvSpPr>
        <p:spPr>
          <a:xfrm>
            <a:off x="2689306" y="7399614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85" name="Cercle"/>
          <p:cNvSpPr/>
          <p:nvPr/>
        </p:nvSpPr>
        <p:spPr>
          <a:xfrm>
            <a:off x="2689306" y="857107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86" name="Cercle"/>
          <p:cNvSpPr/>
          <p:nvPr/>
        </p:nvSpPr>
        <p:spPr>
          <a:xfrm>
            <a:off x="2689306" y="9784157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87" name="Moyen de transport avec correspondance"/>
          <p:cNvSpPr txBox="1"/>
          <p:nvPr/>
        </p:nvSpPr>
        <p:spPr>
          <a:xfrm>
            <a:off x="3393241" y="10713163"/>
            <a:ext cx="1149736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Moyen de transport avec correspondance</a:t>
            </a:r>
          </a:p>
        </p:txBody>
      </p:sp>
      <p:sp>
        <p:nvSpPr>
          <p:cNvPr id="1088" name="Cercle"/>
          <p:cNvSpPr/>
          <p:nvPr/>
        </p:nvSpPr>
        <p:spPr>
          <a:xfrm>
            <a:off x="2689306" y="10965284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89" name="Développer un espace personnel « mon compte »"/>
          <p:cNvSpPr txBox="1"/>
          <p:nvPr/>
        </p:nvSpPr>
        <p:spPr>
          <a:xfrm>
            <a:off x="3393241" y="11898497"/>
            <a:ext cx="12792736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Développer un espace personnel « mon compte »</a:t>
            </a:r>
          </a:p>
        </p:txBody>
      </p:sp>
      <p:sp>
        <p:nvSpPr>
          <p:cNvPr id="1090" name="Cercle"/>
          <p:cNvSpPr/>
          <p:nvPr/>
        </p:nvSpPr>
        <p:spPr>
          <a:xfrm>
            <a:off x="2689306" y="1212707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91" name="Shape 73"/>
          <p:cNvSpPr txBox="1"/>
          <p:nvPr/>
        </p:nvSpPr>
        <p:spPr>
          <a:xfrm>
            <a:off x="1217795" y="2006600"/>
            <a:ext cx="22941768" cy="242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7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RECOMMANDATIONS</a:t>
            </a:r>
          </a:p>
          <a:p>
            <a:pPr lvl="4">
              <a:defRPr sz="7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                                            ET CONCEPTIONS FUTURES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"/>
          <p:cNvSpPr/>
          <p:nvPr/>
        </p:nvSpPr>
        <p:spPr>
          <a:xfrm>
            <a:off x="5755082" y="5441042"/>
            <a:ext cx="3817953" cy="1190006"/>
          </a:xfrm>
          <a:prstGeom prst="rect">
            <a:avLst/>
          </a:prstGeom>
          <a:solidFill>
            <a:srgbClr val="44C19F"/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94" name="Rectangle"/>
          <p:cNvSpPr/>
          <p:nvPr/>
        </p:nvSpPr>
        <p:spPr>
          <a:xfrm>
            <a:off x="19868111" y="2600307"/>
            <a:ext cx="142801" cy="3467426"/>
          </a:xfrm>
          <a:prstGeom prst="rect">
            <a:avLst/>
          </a:prstGeom>
          <a:solidFill>
            <a:schemeClr val="accent3">
              <a:lumOff val="16617"/>
            </a:schemeClr>
          </a:solidFill>
          <a:ln w="3175"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95" name="Rectangle"/>
          <p:cNvSpPr/>
          <p:nvPr/>
        </p:nvSpPr>
        <p:spPr>
          <a:xfrm>
            <a:off x="16060095" y="2600307"/>
            <a:ext cx="142802" cy="3467426"/>
          </a:xfrm>
          <a:prstGeom prst="rect">
            <a:avLst/>
          </a:prstGeom>
          <a:solidFill>
            <a:schemeClr val="accent3">
              <a:lumOff val="16617"/>
            </a:schemeClr>
          </a:solidFill>
          <a:ln w="3175"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96" name="Rectangle"/>
          <p:cNvSpPr/>
          <p:nvPr/>
        </p:nvSpPr>
        <p:spPr>
          <a:xfrm>
            <a:off x="1931946" y="5441042"/>
            <a:ext cx="3817952" cy="1190006"/>
          </a:xfrm>
          <a:prstGeom prst="rect">
            <a:avLst/>
          </a:prstGeom>
          <a:solidFill>
            <a:srgbClr val="44C19F"/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97" name="Rectangle"/>
          <p:cNvSpPr/>
          <p:nvPr/>
        </p:nvSpPr>
        <p:spPr>
          <a:xfrm>
            <a:off x="3809042" y="2531414"/>
            <a:ext cx="142802" cy="3467426"/>
          </a:xfrm>
          <a:prstGeom prst="rect">
            <a:avLst/>
          </a:prstGeom>
          <a:solidFill>
            <a:srgbClr val="44C19F"/>
          </a:solidFill>
          <a:ln w="3175"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98" name="Rectangle"/>
          <p:cNvSpPr/>
          <p:nvPr/>
        </p:nvSpPr>
        <p:spPr>
          <a:xfrm>
            <a:off x="9602020" y="5441042"/>
            <a:ext cx="3817952" cy="1190006"/>
          </a:xfrm>
          <a:prstGeom prst="rect">
            <a:avLst/>
          </a:prstGeom>
          <a:solidFill>
            <a:srgbClr val="44C19F"/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099" name="Rectangle"/>
          <p:cNvSpPr/>
          <p:nvPr/>
        </p:nvSpPr>
        <p:spPr>
          <a:xfrm>
            <a:off x="14216417" y="5441042"/>
            <a:ext cx="3817952" cy="1190006"/>
          </a:xfrm>
          <a:prstGeom prst="rect">
            <a:avLst/>
          </a:prstGeom>
          <a:solidFill>
            <a:schemeClr val="accent3">
              <a:lumOff val="16617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00" name="Rectangle"/>
          <p:cNvSpPr/>
          <p:nvPr/>
        </p:nvSpPr>
        <p:spPr>
          <a:xfrm>
            <a:off x="18054336" y="5441042"/>
            <a:ext cx="3817953" cy="1190006"/>
          </a:xfrm>
          <a:prstGeom prst="rect">
            <a:avLst/>
          </a:prstGeom>
          <a:solidFill>
            <a:schemeClr val="accent3">
              <a:lumOff val="16617"/>
            </a:schemeClr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01" name="développement…"/>
          <p:cNvSpPr txBox="1"/>
          <p:nvPr/>
        </p:nvSpPr>
        <p:spPr>
          <a:xfrm>
            <a:off x="14571894" y="5559163"/>
            <a:ext cx="3106997" cy="103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0" tIns="85680" rIns="85680" bIns="85680">
            <a:spAutoFit/>
          </a:bodyPr>
          <a:lstStyle/>
          <a:p>
            <a:pPr algn="ctr" defTabSz="1714500">
              <a:defRPr b="1" cap="all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développement</a:t>
            </a:r>
          </a:p>
          <a:p>
            <a:pPr algn="ctr" defTabSz="1714500">
              <a:defRPr b="1" cap="all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ACHAT</a:t>
            </a:r>
          </a:p>
        </p:txBody>
      </p:sp>
      <p:sp>
        <p:nvSpPr>
          <p:cNvPr id="1102" name="Développement…"/>
          <p:cNvSpPr txBox="1"/>
          <p:nvPr/>
        </p:nvSpPr>
        <p:spPr>
          <a:xfrm>
            <a:off x="17884516" y="5648962"/>
            <a:ext cx="4166677" cy="98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>
            <a:spAutoFit/>
          </a:bodyPr>
          <a:lstStyle/>
          <a:p>
            <a:pPr algn="ctr" defTabSz="1714500">
              <a:defRPr b="1" cap="all" sz="2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Développement</a:t>
            </a:r>
          </a:p>
          <a:p>
            <a:pPr algn="ctr" defTabSz="1714500">
              <a:defRPr b="1" cap="all" sz="2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Recherche</a:t>
            </a:r>
          </a:p>
        </p:txBody>
      </p:sp>
      <p:sp>
        <p:nvSpPr>
          <p:cNvPr id="1103" name="RECHERCHE"/>
          <p:cNvSpPr txBox="1"/>
          <p:nvPr/>
        </p:nvSpPr>
        <p:spPr>
          <a:xfrm>
            <a:off x="2719127" y="5724263"/>
            <a:ext cx="2189694" cy="60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0" tIns="85680" rIns="85680" bIns="85680">
            <a:spAutoFit/>
          </a:bodyPr>
          <a:lstStyle>
            <a:lvl1pPr algn="ctr" defTabSz="1714500">
              <a:defRPr b="1" cap="all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RECHERCHE</a:t>
            </a:r>
          </a:p>
        </p:txBody>
      </p:sp>
      <p:sp>
        <p:nvSpPr>
          <p:cNvPr id="1104" name="Rectangle"/>
          <p:cNvSpPr/>
          <p:nvPr/>
        </p:nvSpPr>
        <p:spPr>
          <a:xfrm>
            <a:off x="11439596" y="2531414"/>
            <a:ext cx="142801" cy="3467426"/>
          </a:xfrm>
          <a:prstGeom prst="rect">
            <a:avLst/>
          </a:prstGeom>
          <a:solidFill>
            <a:srgbClr val="44C19F"/>
          </a:solidFill>
          <a:ln w="3175"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1111" name="Grouper"/>
          <p:cNvGrpSpPr/>
          <p:nvPr/>
        </p:nvGrpSpPr>
        <p:grpSpPr>
          <a:xfrm>
            <a:off x="6219717" y="2332486"/>
            <a:ext cx="2598972" cy="2598971"/>
            <a:chOff x="0" y="0"/>
            <a:chExt cx="2598970" cy="2598970"/>
          </a:xfrm>
        </p:grpSpPr>
        <p:sp>
          <p:nvSpPr>
            <p:cNvPr id="1105" name="Figure"/>
            <p:cNvSpPr/>
            <p:nvPr/>
          </p:nvSpPr>
          <p:spPr>
            <a:xfrm>
              <a:off x="0" y="0"/>
              <a:ext cx="2598971" cy="259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C19F"/>
            </a:solidFill>
            <a:ln w="3175" cap="flat">
              <a:noFill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1110" name="Grouper"/>
            <p:cNvGrpSpPr/>
            <p:nvPr/>
          </p:nvGrpSpPr>
          <p:grpSpPr>
            <a:xfrm>
              <a:off x="903260" y="692019"/>
              <a:ext cx="792451" cy="1214933"/>
              <a:chOff x="0" y="0"/>
              <a:chExt cx="792449" cy="1214932"/>
            </a:xfrm>
          </p:grpSpPr>
          <p:sp>
            <p:nvSpPr>
              <p:cNvPr id="1106" name="Figure"/>
              <p:cNvSpPr/>
              <p:nvPr/>
            </p:nvSpPr>
            <p:spPr>
              <a:xfrm>
                <a:off x="-1" y="-1"/>
                <a:ext cx="792451" cy="8974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950" y="0"/>
                      <a:pt x="0" y="4215"/>
                      <a:pt x="0" y="9351"/>
                    </a:cubicBezTo>
                    <a:cubicBezTo>
                      <a:pt x="0" y="11459"/>
                      <a:pt x="1050" y="13302"/>
                      <a:pt x="1950" y="14751"/>
                    </a:cubicBezTo>
                    <a:cubicBezTo>
                      <a:pt x="1950" y="14883"/>
                      <a:pt x="2550" y="15937"/>
                      <a:pt x="2850" y="16463"/>
                    </a:cubicBezTo>
                    <a:cubicBezTo>
                      <a:pt x="3150" y="16990"/>
                      <a:pt x="3450" y="17517"/>
                      <a:pt x="3750" y="18044"/>
                    </a:cubicBezTo>
                    <a:cubicBezTo>
                      <a:pt x="4200" y="19098"/>
                      <a:pt x="4500" y="20283"/>
                      <a:pt x="4950" y="21468"/>
                    </a:cubicBezTo>
                    <a:cubicBezTo>
                      <a:pt x="4950" y="21468"/>
                      <a:pt x="4950" y="21600"/>
                      <a:pt x="4950" y="21600"/>
                    </a:cubicBezTo>
                    <a:cubicBezTo>
                      <a:pt x="7050" y="21600"/>
                      <a:pt x="7050" y="21600"/>
                      <a:pt x="7050" y="21600"/>
                    </a:cubicBezTo>
                    <a:cubicBezTo>
                      <a:pt x="7050" y="21468"/>
                      <a:pt x="6900" y="21205"/>
                      <a:pt x="6900" y="20941"/>
                    </a:cubicBezTo>
                    <a:cubicBezTo>
                      <a:pt x="6450" y="19756"/>
                      <a:pt x="6000" y="18571"/>
                      <a:pt x="5550" y="17517"/>
                    </a:cubicBezTo>
                    <a:cubicBezTo>
                      <a:pt x="5250" y="16859"/>
                      <a:pt x="4950" y="16200"/>
                      <a:pt x="4650" y="15673"/>
                    </a:cubicBezTo>
                    <a:cubicBezTo>
                      <a:pt x="4350" y="15146"/>
                      <a:pt x="3750" y="13961"/>
                      <a:pt x="3750" y="13961"/>
                    </a:cubicBezTo>
                    <a:cubicBezTo>
                      <a:pt x="3750" y="13961"/>
                      <a:pt x="3750" y="13961"/>
                      <a:pt x="3750" y="13961"/>
                    </a:cubicBezTo>
                    <a:cubicBezTo>
                      <a:pt x="2700" y="12249"/>
                      <a:pt x="2100" y="10932"/>
                      <a:pt x="2100" y="9351"/>
                    </a:cubicBezTo>
                    <a:cubicBezTo>
                      <a:pt x="2100" y="5137"/>
                      <a:pt x="6000" y="1712"/>
                      <a:pt x="10800" y="1712"/>
                    </a:cubicBezTo>
                    <a:cubicBezTo>
                      <a:pt x="15600" y="1712"/>
                      <a:pt x="19650" y="5137"/>
                      <a:pt x="19650" y="9351"/>
                    </a:cubicBezTo>
                    <a:cubicBezTo>
                      <a:pt x="19650" y="11063"/>
                      <a:pt x="18900" y="12380"/>
                      <a:pt x="18000" y="14093"/>
                    </a:cubicBezTo>
                    <a:cubicBezTo>
                      <a:pt x="17850" y="14093"/>
                      <a:pt x="17250" y="15146"/>
                      <a:pt x="16950" y="15673"/>
                    </a:cubicBezTo>
                    <a:cubicBezTo>
                      <a:pt x="16650" y="16200"/>
                      <a:pt x="16350" y="16727"/>
                      <a:pt x="16050" y="17517"/>
                    </a:cubicBezTo>
                    <a:cubicBezTo>
                      <a:pt x="15600" y="18571"/>
                      <a:pt x="15150" y="19756"/>
                      <a:pt x="14850" y="20941"/>
                    </a:cubicBezTo>
                    <a:cubicBezTo>
                      <a:pt x="14700" y="21205"/>
                      <a:pt x="14700" y="21468"/>
                      <a:pt x="14550" y="21600"/>
                    </a:cubicBezTo>
                    <a:cubicBezTo>
                      <a:pt x="16650" y="21600"/>
                      <a:pt x="16650" y="21600"/>
                      <a:pt x="16650" y="21600"/>
                    </a:cubicBezTo>
                    <a:cubicBezTo>
                      <a:pt x="16650" y="21600"/>
                      <a:pt x="16650" y="21468"/>
                      <a:pt x="16800" y="21468"/>
                    </a:cubicBezTo>
                    <a:cubicBezTo>
                      <a:pt x="17100" y="20283"/>
                      <a:pt x="17550" y="19229"/>
                      <a:pt x="18000" y="18044"/>
                    </a:cubicBezTo>
                    <a:cubicBezTo>
                      <a:pt x="18300" y="17517"/>
                      <a:pt x="18450" y="16990"/>
                      <a:pt x="18750" y="16463"/>
                    </a:cubicBezTo>
                    <a:cubicBezTo>
                      <a:pt x="19050" y="15937"/>
                      <a:pt x="19650" y="14883"/>
                      <a:pt x="19650" y="14883"/>
                    </a:cubicBezTo>
                    <a:cubicBezTo>
                      <a:pt x="20850" y="13039"/>
                      <a:pt x="21600" y="11327"/>
                      <a:pt x="21600" y="9351"/>
                    </a:cubicBezTo>
                    <a:cubicBezTo>
                      <a:pt x="21600" y="4215"/>
                      <a:pt x="16800" y="0"/>
                      <a:pt x="10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7" name="Figure"/>
              <p:cNvSpPr/>
              <p:nvPr/>
            </p:nvSpPr>
            <p:spPr>
              <a:xfrm>
                <a:off x="180414" y="1023100"/>
                <a:ext cx="429339" cy="191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703"/>
                    </a:moveTo>
                    <a:cubicBezTo>
                      <a:pt x="0" y="8640"/>
                      <a:pt x="1938" y="12343"/>
                      <a:pt x="4154" y="12343"/>
                    </a:cubicBezTo>
                    <a:cubicBezTo>
                      <a:pt x="5262" y="12343"/>
                      <a:pt x="5262" y="12343"/>
                      <a:pt x="5262" y="12343"/>
                    </a:cubicBezTo>
                    <a:cubicBezTo>
                      <a:pt x="5262" y="12960"/>
                      <a:pt x="5262" y="12960"/>
                      <a:pt x="5262" y="12960"/>
                    </a:cubicBezTo>
                    <a:cubicBezTo>
                      <a:pt x="5262" y="17897"/>
                      <a:pt x="6923" y="21600"/>
                      <a:pt x="9138" y="21600"/>
                    </a:cubicBezTo>
                    <a:cubicBezTo>
                      <a:pt x="12738" y="21600"/>
                      <a:pt x="12738" y="21600"/>
                      <a:pt x="12738" y="21600"/>
                    </a:cubicBezTo>
                    <a:cubicBezTo>
                      <a:pt x="14677" y="21600"/>
                      <a:pt x="16615" y="17897"/>
                      <a:pt x="16615" y="12960"/>
                    </a:cubicBezTo>
                    <a:cubicBezTo>
                      <a:pt x="16615" y="12343"/>
                      <a:pt x="16615" y="12343"/>
                      <a:pt x="16615" y="12343"/>
                    </a:cubicBezTo>
                    <a:cubicBezTo>
                      <a:pt x="17723" y="12343"/>
                      <a:pt x="17723" y="12343"/>
                      <a:pt x="17723" y="12343"/>
                    </a:cubicBezTo>
                    <a:cubicBezTo>
                      <a:pt x="19938" y="12343"/>
                      <a:pt x="21600" y="8640"/>
                      <a:pt x="21600" y="3703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70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8" name="Rectangle"/>
              <p:cNvSpPr/>
              <p:nvPr/>
            </p:nvSpPr>
            <p:spPr>
              <a:xfrm>
                <a:off x="180414" y="940887"/>
                <a:ext cx="429337" cy="43388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9" name="Figure"/>
              <p:cNvSpPr/>
              <p:nvPr/>
            </p:nvSpPr>
            <p:spPr>
              <a:xfrm>
                <a:off x="164427" y="459024"/>
                <a:ext cx="468163" cy="43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85" y="21600"/>
                    </a:moveTo>
                    <a:cubicBezTo>
                      <a:pt x="21092" y="2430"/>
                      <a:pt x="21092" y="2430"/>
                      <a:pt x="21092" y="2430"/>
                    </a:cubicBezTo>
                    <a:cubicBezTo>
                      <a:pt x="21600" y="810"/>
                      <a:pt x="21600" y="810"/>
                      <a:pt x="21600" y="810"/>
                    </a:cubicBezTo>
                    <a:cubicBezTo>
                      <a:pt x="21346" y="270"/>
                      <a:pt x="20838" y="0"/>
                      <a:pt x="20329" y="0"/>
                    </a:cubicBezTo>
                    <a:cubicBezTo>
                      <a:pt x="20329" y="0"/>
                      <a:pt x="20329" y="0"/>
                      <a:pt x="20329" y="0"/>
                    </a:cubicBezTo>
                    <a:cubicBezTo>
                      <a:pt x="19059" y="0"/>
                      <a:pt x="18296" y="1350"/>
                      <a:pt x="18042" y="2160"/>
                    </a:cubicBezTo>
                    <a:cubicBezTo>
                      <a:pt x="17534" y="2970"/>
                      <a:pt x="17280" y="3240"/>
                      <a:pt x="17026" y="3240"/>
                    </a:cubicBezTo>
                    <a:cubicBezTo>
                      <a:pt x="16772" y="3240"/>
                      <a:pt x="16518" y="2970"/>
                      <a:pt x="16264" y="2160"/>
                    </a:cubicBezTo>
                    <a:cubicBezTo>
                      <a:pt x="15755" y="1350"/>
                      <a:pt x="15247" y="0"/>
                      <a:pt x="13976" y="0"/>
                    </a:cubicBezTo>
                    <a:cubicBezTo>
                      <a:pt x="12706" y="0"/>
                      <a:pt x="11944" y="1350"/>
                      <a:pt x="11689" y="2160"/>
                    </a:cubicBezTo>
                    <a:cubicBezTo>
                      <a:pt x="11181" y="2970"/>
                      <a:pt x="10927" y="3240"/>
                      <a:pt x="10673" y="3240"/>
                    </a:cubicBezTo>
                    <a:cubicBezTo>
                      <a:pt x="10419" y="3240"/>
                      <a:pt x="10165" y="2970"/>
                      <a:pt x="9911" y="2160"/>
                    </a:cubicBezTo>
                    <a:cubicBezTo>
                      <a:pt x="9402" y="1350"/>
                      <a:pt x="8894" y="0"/>
                      <a:pt x="7624" y="0"/>
                    </a:cubicBezTo>
                    <a:cubicBezTo>
                      <a:pt x="6353" y="0"/>
                      <a:pt x="5591" y="1350"/>
                      <a:pt x="5336" y="2160"/>
                    </a:cubicBezTo>
                    <a:cubicBezTo>
                      <a:pt x="4828" y="2970"/>
                      <a:pt x="4574" y="3240"/>
                      <a:pt x="4320" y="3240"/>
                    </a:cubicBezTo>
                    <a:cubicBezTo>
                      <a:pt x="4066" y="3240"/>
                      <a:pt x="3812" y="2970"/>
                      <a:pt x="3558" y="2160"/>
                    </a:cubicBezTo>
                    <a:cubicBezTo>
                      <a:pt x="3049" y="1350"/>
                      <a:pt x="2541" y="0"/>
                      <a:pt x="1271" y="0"/>
                    </a:cubicBezTo>
                    <a:cubicBezTo>
                      <a:pt x="1016" y="0"/>
                      <a:pt x="1016" y="0"/>
                      <a:pt x="1016" y="0"/>
                    </a:cubicBezTo>
                    <a:cubicBezTo>
                      <a:pt x="508" y="0"/>
                      <a:pt x="0" y="270"/>
                      <a:pt x="0" y="810"/>
                    </a:cubicBezTo>
                    <a:cubicBezTo>
                      <a:pt x="508" y="2700"/>
                      <a:pt x="508" y="2700"/>
                      <a:pt x="508" y="2700"/>
                    </a:cubicBezTo>
                    <a:cubicBezTo>
                      <a:pt x="7369" y="21600"/>
                      <a:pt x="7369" y="21600"/>
                      <a:pt x="7369" y="21600"/>
                    </a:cubicBezTo>
                    <a:cubicBezTo>
                      <a:pt x="8894" y="21600"/>
                      <a:pt x="8894" y="21600"/>
                      <a:pt x="8894" y="21600"/>
                    </a:cubicBezTo>
                    <a:cubicBezTo>
                      <a:pt x="2541" y="3510"/>
                      <a:pt x="2541" y="3510"/>
                      <a:pt x="2541" y="3510"/>
                    </a:cubicBezTo>
                    <a:cubicBezTo>
                      <a:pt x="2795" y="4320"/>
                      <a:pt x="3558" y="4860"/>
                      <a:pt x="4320" y="4860"/>
                    </a:cubicBezTo>
                    <a:cubicBezTo>
                      <a:pt x="5591" y="4860"/>
                      <a:pt x="6353" y="3780"/>
                      <a:pt x="6607" y="2970"/>
                    </a:cubicBezTo>
                    <a:cubicBezTo>
                      <a:pt x="7115" y="2160"/>
                      <a:pt x="7369" y="1620"/>
                      <a:pt x="7624" y="1620"/>
                    </a:cubicBezTo>
                    <a:cubicBezTo>
                      <a:pt x="7878" y="1620"/>
                      <a:pt x="8132" y="2160"/>
                      <a:pt x="8386" y="2970"/>
                    </a:cubicBezTo>
                    <a:cubicBezTo>
                      <a:pt x="8894" y="3780"/>
                      <a:pt x="9402" y="4860"/>
                      <a:pt x="10673" y="4860"/>
                    </a:cubicBezTo>
                    <a:cubicBezTo>
                      <a:pt x="11944" y="4860"/>
                      <a:pt x="12452" y="3780"/>
                      <a:pt x="12960" y="2970"/>
                    </a:cubicBezTo>
                    <a:cubicBezTo>
                      <a:pt x="13468" y="2160"/>
                      <a:pt x="13468" y="1620"/>
                      <a:pt x="13976" y="1620"/>
                    </a:cubicBezTo>
                    <a:cubicBezTo>
                      <a:pt x="14231" y="1620"/>
                      <a:pt x="14485" y="2160"/>
                      <a:pt x="14739" y="2970"/>
                    </a:cubicBezTo>
                    <a:cubicBezTo>
                      <a:pt x="15247" y="3780"/>
                      <a:pt x="15755" y="4860"/>
                      <a:pt x="17026" y="4860"/>
                    </a:cubicBezTo>
                    <a:cubicBezTo>
                      <a:pt x="18042" y="4860"/>
                      <a:pt x="18551" y="4050"/>
                      <a:pt x="19059" y="3510"/>
                    </a:cubicBezTo>
                    <a:cubicBezTo>
                      <a:pt x="12706" y="21600"/>
                      <a:pt x="12706" y="21600"/>
                      <a:pt x="12706" y="21600"/>
                    </a:cubicBezTo>
                    <a:lnTo>
                      <a:pt x="1448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grpSp>
        <p:nvGrpSpPr>
          <p:cNvPr id="1114" name="Grouper"/>
          <p:cNvGrpSpPr/>
          <p:nvPr/>
        </p:nvGrpSpPr>
        <p:grpSpPr>
          <a:xfrm>
            <a:off x="10211510" y="2332486"/>
            <a:ext cx="2598972" cy="2598971"/>
            <a:chOff x="0" y="0"/>
            <a:chExt cx="2598970" cy="2598970"/>
          </a:xfrm>
        </p:grpSpPr>
        <p:sp>
          <p:nvSpPr>
            <p:cNvPr id="1112" name="Figure"/>
            <p:cNvSpPr/>
            <p:nvPr/>
          </p:nvSpPr>
          <p:spPr>
            <a:xfrm>
              <a:off x="0" y="0"/>
              <a:ext cx="2598971" cy="259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C19F"/>
            </a:solidFill>
            <a:ln w="3175" cap="flat">
              <a:noFill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113" name="pen38.png" descr="pen3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10487" y="610487"/>
              <a:ext cx="1377997" cy="13779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23" name="Grouper"/>
          <p:cNvGrpSpPr/>
          <p:nvPr/>
        </p:nvGrpSpPr>
        <p:grpSpPr>
          <a:xfrm>
            <a:off x="14796588" y="2332486"/>
            <a:ext cx="2598971" cy="2598971"/>
            <a:chOff x="0" y="0"/>
            <a:chExt cx="2598970" cy="2598970"/>
          </a:xfrm>
        </p:grpSpPr>
        <p:sp>
          <p:nvSpPr>
            <p:cNvPr id="1115" name="Figure"/>
            <p:cNvSpPr/>
            <p:nvPr/>
          </p:nvSpPr>
          <p:spPr>
            <a:xfrm>
              <a:off x="0" y="0"/>
              <a:ext cx="2598971" cy="259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16617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1122" name="Grouper"/>
            <p:cNvGrpSpPr/>
            <p:nvPr/>
          </p:nvGrpSpPr>
          <p:grpSpPr>
            <a:xfrm>
              <a:off x="682081" y="692019"/>
              <a:ext cx="1273483" cy="1214933"/>
              <a:chOff x="0" y="0"/>
              <a:chExt cx="1273482" cy="1214932"/>
            </a:xfrm>
          </p:grpSpPr>
          <p:sp>
            <p:nvSpPr>
              <p:cNvPr id="1116" name="Figure"/>
              <p:cNvSpPr/>
              <p:nvPr/>
            </p:nvSpPr>
            <p:spPr>
              <a:xfrm>
                <a:off x="-1" y="-1"/>
                <a:ext cx="1273484" cy="1214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793" y="0"/>
                    </a:moveTo>
                    <a:cubicBezTo>
                      <a:pt x="1807" y="0"/>
                      <a:pt x="1807" y="0"/>
                      <a:pt x="1807" y="0"/>
                    </a:cubicBezTo>
                    <a:cubicBezTo>
                      <a:pt x="780" y="0"/>
                      <a:pt x="0" y="861"/>
                      <a:pt x="0" y="1936"/>
                    </a:cubicBezTo>
                    <a:cubicBezTo>
                      <a:pt x="0" y="16523"/>
                      <a:pt x="0" y="16523"/>
                      <a:pt x="0" y="16523"/>
                    </a:cubicBezTo>
                    <a:cubicBezTo>
                      <a:pt x="0" y="17555"/>
                      <a:pt x="780" y="18416"/>
                      <a:pt x="1807" y="18416"/>
                    </a:cubicBezTo>
                    <a:cubicBezTo>
                      <a:pt x="7268" y="18416"/>
                      <a:pt x="7268" y="18416"/>
                      <a:pt x="7268" y="18416"/>
                    </a:cubicBezTo>
                    <a:cubicBezTo>
                      <a:pt x="6981" y="18803"/>
                      <a:pt x="6529" y="19276"/>
                      <a:pt x="6324" y="19535"/>
                    </a:cubicBezTo>
                    <a:cubicBezTo>
                      <a:pt x="6078" y="19750"/>
                      <a:pt x="5913" y="19922"/>
                      <a:pt x="5790" y="20094"/>
                    </a:cubicBezTo>
                    <a:cubicBezTo>
                      <a:pt x="5667" y="20266"/>
                      <a:pt x="5585" y="20653"/>
                      <a:pt x="5749" y="20955"/>
                    </a:cubicBezTo>
                    <a:cubicBezTo>
                      <a:pt x="5913" y="21256"/>
                      <a:pt x="6242" y="21600"/>
                      <a:pt x="7104" y="21600"/>
                    </a:cubicBezTo>
                    <a:cubicBezTo>
                      <a:pt x="14455" y="21600"/>
                      <a:pt x="14455" y="21600"/>
                      <a:pt x="14455" y="21600"/>
                    </a:cubicBezTo>
                    <a:cubicBezTo>
                      <a:pt x="15358" y="21600"/>
                      <a:pt x="15687" y="21256"/>
                      <a:pt x="15851" y="20955"/>
                    </a:cubicBezTo>
                    <a:cubicBezTo>
                      <a:pt x="15974" y="20653"/>
                      <a:pt x="15933" y="20266"/>
                      <a:pt x="15769" y="20094"/>
                    </a:cubicBezTo>
                    <a:cubicBezTo>
                      <a:pt x="15687" y="19922"/>
                      <a:pt x="15522" y="19750"/>
                      <a:pt x="15276" y="19492"/>
                    </a:cubicBezTo>
                    <a:cubicBezTo>
                      <a:pt x="15071" y="19276"/>
                      <a:pt x="14578" y="18803"/>
                      <a:pt x="14290" y="18416"/>
                    </a:cubicBezTo>
                    <a:cubicBezTo>
                      <a:pt x="19793" y="18416"/>
                      <a:pt x="19793" y="18416"/>
                      <a:pt x="19793" y="18416"/>
                    </a:cubicBezTo>
                    <a:cubicBezTo>
                      <a:pt x="20779" y="18416"/>
                      <a:pt x="21600" y="17555"/>
                      <a:pt x="21600" y="16523"/>
                    </a:cubicBezTo>
                    <a:cubicBezTo>
                      <a:pt x="21600" y="1936"/>
                      <a:pt x="21600" y="1936"/>
                      <a:pt x="21600" y="1936"/>
                    </a:cubicBezTo>
                    <a:cubicBezTo>
                      <a:pt x="21600" y="861"/>
                      <a:pt x="20779" y="0"/>
                      <a:pt x="19793" y="0"/>
                    </a:cubicBezTo>
                    <a:close/>
                    <a:moveTo>
                      <a:pt x="14783" y="20008"/>
                    </a:moveTo>
                    <a:cubicBezTo>
                      <a:pt x="14989" y="20223"/>
                      <a:pt x="15194" y="20395"/>
                      <a:pt x="15235" y="20481"/>
                    </a:cubicBezTo>
                    <a:cubicBezTo>
                      <a:pt x="15235" y="20481"/>
                      <a:pt x="15276" y="20567"/>
                      <a:pt x="15235" y="20653"/>
                    </a:cubicBezTo>
                    <a:cubicBezTo>
                      <a:pt x="15112" y="20782"/>
                      <a:pt x="14865" y="20869"/>
                      <a:pt x="14455" y="20869"/>
                    </a:cubicBezTo>
                    <a:cubicBezTo>
                      <a:pt x="7104" y="20869"/>
                      <a:pt x="7104" y="20869"/>
                      <a:pt x="7104" y="20869"/>
                    </a:cubicBezTo>
                    <a:cubicBezTo>
                      <a:pt x="6735" y="20869"/>
                      <a:pt x="6447" y="20782"/>
                      <a:pt x="6365" y="20653"/>
                    </a:cubicBezTo>
                    <a:cubicBezTo>
                      <a:pt x="6324" y="20567"/>
                      <a:pt x="6365" y="20481"/>
                      <a:pt x="6324" y="20481"/>
                    </a:cubicBezTo>
                    <a:cubicBezTo>
                      <a:pt x="6324" y="20481"/>
                      <a:pt x="6324" y="20481"/>
                      <a:pt x="6324" y="20524"/>
                    </a:cubicBezTo>
                    <a:cubicBezTo>
                      <a:pt x="6406" y="20395"/>
                      <a:pt x="6611" y="20223"/>
                      <a:pt x="6776" y="20008"/>
                    </a:cubicBezTo>
                    <a:cubicBezTo>
                      <a:pt x="7392" y="19406"/>
                      <a:pt x="7843" y="18889"/>
                      <a:pt x="8049" y="18416"/>
                    </a:cubicBezTo>
                    <a:cubicBezTo>
                      <a:pt x="13510" y="18416"/>
                      <a:pt x="13510" y="18416"/>
                      <a:pt x="13510" y="18416"/>
                    </a:cubicBezTo>
                    <a:cubicBezTo>
                      <a:pt x="13716" y="18889"/>
                      <a:pt x="14208" y="19406"/>
                      <a:pt x="14783" y="20008"/>
                    </a:cubicBezTo>
                    <a:close/>
                    <a:moveTo>
                      <a:pt x="20245" y="16523"/>
                    </a:moveTo>
                    <a:cubicBezTo>
                      <a:pt x="20245" y="16781"/>
                      <a:pt x="20040" y="16996"/>
                      <a:pt x="19793" y="16996"/>
                    </a:cubicBezTo>
                    <a:cubicBezTo>
                      <a:pt x="1807" y="16996"/>
                      <a:pt x="1807" y="16996"/>
                      <a:pt x="1807" y="16996"/>
                    </a:cubicBezTo>
                    <a:cubicBezTo>
                      <a:pt x="1560" y="16996"/>
                      <a:pt x="1314" y="16781"/>
                      <a:pt x="1314" y="16523"/>
                    </a:cubicBezTo>
                    <a:cubicBezTo>
                      <a:pt x="1314" y="1936"/>
                      <a:pt x="1314" y="1936"/>
                      <a:pt x="1314" y="1936"/>
                    </a:cubicBezTo>
                    <a:cubicBezTo>
                      <a:pt x="1314" y="1635"/>
                      <a:pt x="1560" y="1420"/>
                      <a:pt x="1807" y="1420"/>
                    </a:cubicBezTo>
                    <a:cubicBezTo>
                      <a:pt x="19793" y="1420"/>
                      <a:pt x="19793" y="1420"/>
                      <a:pt x="19793" y="1420"/>
                    </a:cubicBezTo>
                    <a:cubicBezTo>
                      <a:pt x="20040" y="1420"/>
                      <a:pt x="20245" y="1635"/>
                      <a:pt x="20245" y="1936"/>
                    </a:cubicBezTo>
                    <a:lnTo>
                      <a:pt x="20245" y="1652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7" name="Figure"/>
              <p:cNvSpPr/>
              <p:nvPr/>
            </p:nvSpPr>
            <p:spPr>
              <a:xfrm>
                <a:off x="157352" y="161015"/>
                <a:ext cx="955114" cy="6367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69" y="0"/>
                    </a:moveTo>
                    <a:cubicBezTo>
                      <a:pt x="1531" y="0"/>
                      <a:pt x="1531" y="0"/>
                      <a:pt x="1531" y="0"/>
                    </a:cubicBezTo>
                    <a:cubicBezTo>
                      <a:pt x="711" y="0"/>
                      <a:pt x="0" y="1064"/>
                      <a:pt x="0" y="2291"/>
                    </a:cubicBezTo>
                    <a:cubicBezTo>
                      <a:pt x="0" y="19309"/>
                      <a:pt x="0" y="19309"/>
                      <a:pt x="0" y="19309"/>
                    </a:cubicBezTo>
                    <a:cubicBezTo>
                      <a:pt x="0" y="20536"/>
                      <a:pt x="711" y="21600"/>
                      <a:pt x="1531" y="21600"/>
                    </a:cubicBezTo>
                    <a:cubicBezTo>
                      <a:pt x="20069" y="21600"/>
                      <a:pt x="20069" y="21600"/>
                      <a:pt x="20069" y="21600"/>
                    </a:cubicBezTo>
                    <a:cubicBezTo>
                      <a:pt x="20944" y="21600"/>
                      <a:pt x="21600" y="20536"/>
                      <a:pt x="21600" y="19309"/>
                    </a:cubicBezTo>
                    <a:cubicBezTo>
                      <a:pt x="21600" y="2291"/>
                      <a:pt x="21600" y="2291"/>
                      <a:pt x="21600" y="2291"/>
                    </a:cubicBezTo>
                    <a:cubicBezTo>
                      <a:pt x="21600" y="1064"/>
                      <a:pt x="20944" y="0"/>
                      <a:pt x="20069" y="0"/>
                    </a:cubicBezTo>
                    <a:close/>
                    <a:moveTo>
                      <a:pt x="20725" y="19309"/>
                    </a:moveTo>
                    <a:cubicBezTo>
                      <a:pt x="20725" y="19800"/>
                      <a:pt x="20452" y="20209"/>
                      <a:pt x="20069" y="20209"/>
                    </a:cubicBezTo>
                    <a:cubicBezTo>
                      <a:pt x="1531" y="20209"/>
                      <a:pt x="1531" y="20209"/>
                      <a:pt x="1531" y="20209"/>
                    </a:cubicBezTo>
                    <a:cubicBezTo>
                      <a:pt x="1203" y="20209"/>
                      <a:pt x="930" y="19800"/>
                      <a:pt x="930" y="19309"/>
                    </a:cubicBezTo>
                    <a:cubicBezTo>
                      <a:pt x="930" y="2291"/>
                      <a:pt x="930" y="2291"/>
                      <a:pt x="930" y="2291"/>
                    </a:cubicBezTo>
                    <a:cubicBezTo>
                      <a:pt x="930" y="1800"/>
                      <a:pt x="1203" y="1391"/>
                      <a:pt x="1531" y="1391"/>
                    </a:cubicBezTo>
                    <a:cubicBezTo>
                      <a:pt x="20069" y="1391"/>
                      <a:pt x="20069" y="1391"/>
                      <a:pt x="20069" y="1391"/>
                    </a:cubicBezTo>
                    <a:cubicBezTo>
                      <a:pt x="20452" y="1391"/>
                      <a:pt x="20725" y="1800"/>
                      <a:pt x="20725" y="2291"/>
                    </a:cubicBezTo>
                    <a:lnTo>
                      <a:pt x="20725" y="19309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8" name="Figure"/>
              <p:cNvSpPr/>
              <p:nvPr/>
            </p:nvSpPr>
            <p:spPr>
              <a:xfrm>
                <a:off x="576356" y="816052"/>
                <a:ext cx="120763" cy="120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2" y="0"/>
                      <a:pt x="0" y="5184"/>
                      <a:pt x="0" y="10800"/>
                    </a:cubicBezTo>
                    <a:cubicBezTo>
                      <a:pt x="0" y="16848"/>
                      <a:pt x="4752" y="21600"/>
                      <a:pt x="10800" y="21600"/>
                    </a:cubicBezTo>
                    <a:cubicBezTo>
                      <a:pt x="16416" y="21600"/>
                      <a:pt x="21600" y="16848"/>
                      <a:pt x="21600" y="10800"/>
                    </a:cubicBezTo>
                    <a:cubicBezTo>
                      <a:pt x="21600" y="5184"/>
                      <a:pt x="16416" y="0"/>
                      <a:pt x="10800" y="0"/>
                    </a:cubicBezTo>
                    <a:close/>
                    <a:moveTo>
                      <a:pt x="10800" y="14256"/>
                    </a:moveTo>
                    <a:cubicBezTo>
                      <a:pt x="8640" y="14256"/>
                      <a:pt x="7344" y="12960"/>
                      <a:pt x="7344" y="10800"/>
                    </a:cubicBezTo>
                    <a:cubicBezTo>
                      <a:pt x="7344" y="9072"/>
                      <a:pt x="8640" y="7344"/>
                      <a:pt x="10800" y="7344"/>
                    </a:cubicBezTo>
                    <a:cubicBezTo>
                      <a:pt x="12528" y="7344"/>
                      <a:pt x="14256" y="9072"/>
                      <a:pt x="14256" y="10800"/>
                    </a:cubicBezTo>
                    <a:cubicBezTo>
                      <a:pt x="14256" y="12960"/>
                      <a:pt x="12528" y="14256"/>
                      <a:pt x="10800" y="142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9" name="Figure"/>
              <p:cNvSpPr/>
              <p:nvPr/>
            </p:nvSpPr>
            <p:spPr>
              <a:xfrm>
                <a:off x="726401" y="420834"/>
                <a:ext cx="323862" cy="3238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ubicBezTo>
                      <a:pt x="21600" y="16764"/>
                      <a:pt x="16764" y="21600"/>
                      <a:pt x="10800" y="21600"/>
                    </a:cubicBezTo>
                    <a:close/>
                    <a:moveTo>
                      <a:pt x="10800" y="1612"/>
                    </a:moveTo>
                    <a:cubicBezTo>
                      <a:pt x="5642" y="1612"/>
                      <a:pt x="1612" y="5642"/>
                      <a:pt x="1612" y="10800"/>
                    </a:cubicBezTo>
                    <a:cubicBezTo>
                      <a:pt x="1612" y="15797"/>
                      <a:pt x="5642" y="19988"/>
                      <a:pt x="10800" y="19988"/>
                    </a:cubicBezTo>
                    <a:cubicBezTo>
                      <a:pt x="15797" y="19988"/>
                      <a:pt x="19988" y="15797"/>
                      <a:pt x="19988" y="10800"/>
                    </a:cubicBezTo>
                    <a:cubicBezTo>
                      <a:pt x="19988" y="5642"/>
                      <a:pt x="15797" y="1612"/>
                      <a:pt x="10800" y="16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0" name="Figure"/>
              <p:cNvSpPr/>
              <p:nvPr/>
            </p:nvSpPr>
            <p:spPr>
              <a:xfrm>
                <a:off x="801419" y="495852"/>
                <a:ext cx="173825" cy="173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00" y="21600"/>
                      <a:pt x="0" y="16800"/>
                      <a:pt x="0" y="10800"/>
                    </a:cubicBezTo>
                    <a:cubicBezTo>
                      <a:pt x="0" y="4800"/>
                      <a:pt x="4800" y="0"/>
                      <a:pt x="10800" y="0"/>
                    </a:cubicBezTo>
                    <a:cubicBezTo>
                      <a:pt x="16800" y="0"/>
                      <a:pt x="21600" y="4800"/>
                      <a:pt x="21600" y="10800"/>
                    </a:cubicBezTo>
                    <a:cubicBezTo>
                      <a:pt x="21600" y="16800"/>
                      <a:pt x="16800" y="21600"/>
                      <a:pt x="10800" y="21600"/>
                    </a:cubicBezTo>
                    <a:close/>
                    <a:moveTo>
                      <a:pt x="10800" y="3000"/>
                    </a:moveTo>
                    <a:cubicBezTo>
                      <a:pt x="6600" y="3000"/>
                      <a:pt x="3000" y="6300"/>
                      <a:pt x="3000" y="10800"/>
                    </a:cubicBezTo>
                    <a:cubicBezTo>
                      <a:pt x="3000" y="15000"/>
                      <a:pt x="6600" y="18600"/>
                      <a:pt x="10800" y="18600"/>
                    </a:cubicBezTo>
                    <a:cubicBezTo>
                      <a:pt x="15000" y="18600"/>
                      <a:pt x="18600" y="15000"/>
                      <a:pt x="18600" y="10800"/>
                    </a:cubicBezTo>
                    <a:cubicBezTo>
                      <a:pt x="18600" y="6300"/>
                      <a:pt x="15000" y="3000"/>
                      <a:pt x="10800" y="3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1" name="Figure"/>
              <p:cNvSpPr/>
              <p:nvPr/>
            </p:nvSpPr>
            <p:spPr>
              <a:xfrm>
                <a:off x="537946" y="232372"/>
                <a:ext cx="428156" cy="457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915" y="0"/>
                    </a:moveTo>
                    <a:cubicBezTo>
                      <a:pt x="16353" y="0"/>
                      <a:pt x="16353" y="0"/>
                      <a:pt x="16353" y="0"/>
                    </a:cubicBezTo>
                    <a:cubicBezTo>
                      <a:pt x="14400" y="0"/>
                      <a:pt x="12814" y="1371"/>
                      <a:pt x="12692" y="3200"/>
                    </a:cubicBezTo>
                    <a:cubicBezTo>
                      <a:pt x="12081" y="3314"/>
                      <a:pt x="11593" y="3543"/>
                      <a:pt x="11105" y="3771"/>
                    </a:cubicBezTo>
                    <a:cubicBezTo>
                      <a:pt x="10495" y="3200"/>
                      <a:pt x="9641" y="2971"/>
                      <a:pt x="8786" y="2971"/>
                    </a:cubicBezTo>
                    <a:cubicBezTo>
                      <a:pt x="7688" y="2971"/>
                      <a:pt x="6834" y="3314"/>
                      <a:pt x="6102" y="4000"/>
                    </a:cubicBezTo>
                    <a:cubicBezTo>
                      <a:pt x="4271" y="5714"/>
                      <a:pt x="4271" y="5714"/>
                      <a:pt x="4271" y="5714"/>
                    </a:cubicBezTo>
                    <a:cubicBezTo>
                      <a:pt x="3539" y="6400"/>
                      <a:pt x="3173" y="7200"/>
                      <a:pt x="3173" y="8229"/>
                    </a:cubicBezTo>
                    <a:cubicBezTo>
                      <a:pt x="3173" y="9029"/>
                      <a:pt x="3539" y="9829"/>
                      <a:pt x="4027" y="10400"/>
                    </a:cubicBezTo>
                    <a:cubicBezTo>
                      <a:pt x="3783" y="10857"/>
                      <a:pt x="3539" y="11314"/>
                      <a:pt x="3417" y="11886"/>
                    </a:cubicBezTo>
                    <a:cubicBezTo>
                      <a:pt x="1464" y="12000"/>
                      <a:pt x="0" y="13486"/>
                      <a:pt x="0" y="15314"/>
                    </a:cubicBezTo>
                    <a:cubicBezTo>
                      <a:pt x="0" y="17714"/>
                      <a:pt x="0" y="17714"/>
                      <a:pt x="0" y="17714"/>
                    </a:cubicBezTo>
                    <a:cubicBezTo>
                      <a:pt x="0" y="19543"/>
                      <a:pt x="1464" y="21029"/>
                      <a:pt x="3417" y="21257"/>
                    </a:cubicBezTo>
                    <a:cubicBezTo>
                      <a:pt x="3417" y="21371"/>
                      <a:pt x="3539" y="21486"/>
                      <a:pt x="3539" y="21600"/>
                    </a:cubicBezTo>
                    <a:cubicBezTo>
                      <a:pt x="6346" y="21600"/>
                      <a:pt x="6346" y="21600"/>
                      <a:pt x="6346" y="21600"/>
                    </a:cubicBezTo>
                    <a:cubicBezTo>
                      <a:pt x="5858" y="20800"/>
                      <a:pt x="5492" y="19886"/>
                      <a:pt x="5369" y="18857"/>
                    </a:cubicBezTo>
                    <a:cubicBezTo>
                      <a:pt x="3783" y="18857"/>
                      <a:pt x="3783" y="18857"/>
                      <a:pt x="3783" y="18857"/>
                    </a:cubicBezTo>
                    <a:cubicBezTo>
                      <a:pt x="3051" y="18857"/>
                      <a:pt x="2563" y="18400"/>
                      <a:pt x="2563" y="17714"/>
                    </a:cubicBezTo>
                    <a:cubicBezTo>
                      <a:pt x="2563" y="15314"/>
                      <a:pt x="2563" y="15314"/>
                      <a:pt x="2563" y="15314"/>
                    </a:cubicBezTo>
                    <a:cubicBezTo>
                      <a:pt x="2563" y="14743"/>
                      <a:pt x="3051" y="14171"/>
                      <a:pt x="3783" y="14171"/>
                    </a:cubicBezTo>
                    <a:cubicBezTo>
                      <a:pt x="5369" y="14171"/>
                      <a:pt x="5369" y="14171"/>
                      <a:pt x="5369" y="14171"/>
                    </a:cubicBezTo>
                    <a:cubicBezTo>
                      <a:pt x="5614" y="12686"/>
                      <a:pt x="6346" y="11314"/>
                      <a:pt x="7200" y="10057"/>
                    </a:cubicBezTo>
                    <a:cubicBezTo>
                      <a:pt x="6102" y="9029"/>
                      <a:pt x="6102" y="9029"/>
                      <a:pt x="6102" y="9029"/>
                    </a:cubicBezTo>
                    <a:cubicBezTo>
                      <a:pt x="5614" y="8571"/>
                      <a:pt x="5614" y="7771"/>
                      <a:pt x="6102" y="7314"/>
                    </a:cubicBezTo>
                    <a:cubicBezTo>
                      <a:pt x="7810" y="5714"/>
                      <a:pt x="7810" y="5714"/>
                      <a:pt x="7810" y="5714"/>
                    </a:cubicBezTo>
                    <a:cubicBezTo>
                      <a:pt x="8054" y="5486"/>
                      <a:pt x="8420" y="5371"/>
                      <a:pt x="8786" y="5371"/>
                    </a:cubicBezTo>
                    <a:cubicBezTo>
                      <a:pt x="9031" y="5371"/>
                      <a:pt x="9397" y="5486"/>
                      <a:pt x="9641" y="5714"/>
                    </a:cubicBezTo>
                    <a:cubicBezTo>
                      <a:pt x="10739" y="6743"/>
                      <a:pt x="10739" y="6743"/>
                      <a:pt x="10739" y="6743"/>
                    </a:cubicBezTo>
                    <a:cubicBezTo>
                      <a:pt x="12081" y="5943"/>
                      <a:pt x="13546" y="5257"/>
                      <a:pt x="15132" y="4914"/>
                    </a:cubicBezTo>
                    <a:cubicBezTo>
                      <a:pt x="15132" y="3543"/>
                      <a:pt x="15132" y="3543"/>
                      <a:pt x="15132" y="3543"/>
                    </a:cubicBezTo>
                    <a:cubicBezTo>
                      <a:pt x="15132" y="2857"/>
                      <a:pt x="15742" y="2400"/>
                      <a:pt x="16353" y="2400"/>
                    </a:cubicBezTo>
                    <a:cubicBezTo>
                      <a:pt x="18915" y="2400"/>
                      <a:pt x="18915" y="2400"/>
                      <a:pt x="18915" y="2400"/>
                    </a:cubicBezTo>
                    <a:cubicBezTo>
                      <a:pt x="19647" y="2400"/>
                      <a:pt x="20136" y="2857"/>
                      <a:pt x="20136" y="3543"/>
                    </a:cubicBezTo>
                    <a:cubicBezTo>
                      <a:pt x="20136" y="4914"/>
                      <a:pt x="20136" y="4914"/>
                      <a:pt x="20136" y="4914"/>
                    </a:cubicBezTo>
                    <a:cubicBezTo>
                      <a:pt x="20624" y="5029"/>
                      <a:pt x="21112" y="5143"/>
                      <a:pt x="21600" y="5371"/>
                    </a:cubicBezTo>
                    <a:cubicBezTo>
                      <a:pt x="21600" y="1029"/>
                      <a:pt x="21600" y="1029"/>
                      <a:pt x="21600" y="1029"/>
                    </a:cubicBezTo>
                    <a:cubicBezTo>
                      <a:pt x="20868" y="343"/>
                      <a:pt x="19892" y="0"/>
                      <a:pt x="189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5680" tIns="85680" rIns="85680" bIns="85680" numCol="1" anchor="t">
                <a:noAutofit/>
              </a:bodyPr>
              <a:lstStyle/>
              <a:p>
                <a:pPr defTabSz="1714500">
                  <a:defRPr sz="3200">
                    <a:solidFill>
                      <a:srgbClr val="212E3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grpSp>
        <p:nvGrpSpPr>
          <p:cNvPr id="1126" name="Grouper"/>
          <p:cNvGrpSpPr/>
          <p:nvPr/>
        </p:nvGrpSpPr>
        <p:grpSpPr>
          <a:xfrm>
            <a:off x="18663826" y="2332486"/>
            <a:ext cx="2598972" cy="2598971"/>
            <a:chOff x="0" y="0"/>
            <a:chExt cx="2598970" cy="2598970"/>
          </a:xfrm>
        </p:grpSpPr>
        <p:sp>
          <p:nvSpPr>
            <p:cNvPr id="1124" name="Figure"/>
            <p:cNvSpPr/>
            <p:nvPr/>
          </p:nvSpPr>
          <p:spPr>
            <a:xfrm>
              <a:off x="0" y="0"/>
              <a:ext cx="2598971" cy="259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16617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125" name="manufacture.png" descr="manufactur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2020" y="623125"/>
              <a:ext cx="1214933" cy="1214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29" name="Grouper"/>
          <p:cNvGrpSpPr/>
          <p:nvPr/>
        </p:nvGrpSpPr>
        <p:grpSpPr>
          <a:xfrm>
            <a:off x="2580957" y="2332486"/>
            <a:ext cx="2598971" cy="2598971"/>
            <a:chOff x="0" y="0"/>
            <a:chExt cx="2598970" cy="2598970"/>
          </a:xfrm>
        </p:grpSpPr>
        <p:sp>
          <p:nvSpPr>
            <p:cNvPr id="1127" name="Figure"/>
            <p:cNvSpPr/>
            <p:nvPr/>
          </p:nvSpPr>
          <p:spPr>
            <a:xfrm>
              <a:off x="0" y="0"/>
              <a:ext cx="2598971" cy="259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C19F"/>
            </a:solidFill>
            <a:ln w="3175" cap="flat">
              <a:noFill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128" name="cardinal3.png" descr="cardinal3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465366" y="465366"/>
              <a:ext cx="1668537" cy="1668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30" name="Ligne"/>
          <p:cNvSpPr/>
          <p:nvPr/>
        </p:nvSpPr>
        <p:spPr>
          <a:xfrm flipV="1">
            <a:off x="13821246" y="1958890"/>
            <a:ext cx="1" cy="9917016"/>
          </a:xfrm>
          <a:prstGeom prst="line">
            <a:avLst/>
          </a:prstGeom>
          <a:ln w="38100">
            <a:solidFill>
              <a:srgbClr val="44C19F"/>
            </a:solidFill>
            <a:prstDash val="dash"/>
            <a:miter/>
          </a:ln>
        </p:spPr>
        <p:txBody>
          <a:bodyPr lIns="85680" tIns="85680" rIns="85680" bIns="85680"/>
          <a:lstStyle/>
          <a:p>
            <a:pPr defTabSz="85725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1135" name="Grouper"/>
          <p:cNvGrpSpPr/>
          <p:nvPr/>
        </p:nvGrpSpPr>
        <p:grpSpPr>
          <a:xfrm>
            <a:off x="2223018" y="7043287"/>
            <a:ext cx="10827020" cy="1077248"/>
            <a:chOff x="0" y="0"/>
            <a:chExt cx="10827019" cy="1077247"/>
          </a:xfrm>
        </p:grpSpPr>
        <p:grpSp>
          <p:nvGrpSpPr>
            <p:cNvPr id="1133" name="Grouper"/>
            <p:cNvGrpSpPr/>
            <p:nvPr/>
          </p:nvGrpSpPr>
          <p:grpSpPr>
            <a:xfrm>
              <a:off x="0" y="-1"/>
              <a:ext cx="10827020" cy="2"/>
              <a:chOff x="0" y="0"/>
              <a:chExt cx="10827019" cy="0"/>
            </a:xfrm>
          </p:grpSpPr>
          <p:sp>
            <p:nvSpPr>
              <p:cNvPr id="1131" name="Ligne"/>
              <p:cNvSpPr/>
              <p:nvPr/>
            </p:nvSpPr>
            <p:spPr>
              <a:xfrm>
                <a:off x="5152222" y="0"/>
                <a:ext cx="5674798" cy="0"/>
              </a:xfrm>
              <a:prstGeom prst="line">
                <a:avLst/>
              </a:prstGeom>
              <a:noFill/>
              <a:ln w="12700" cap="flat">
                <a:solidFill>
                  <a:srgbClr val="43C19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132" name="Ligne"/>
              <p:cNvSpPr/>
              <p:nvPr/>
            </p:nvSpPr>
            <p:spPr>
              <a:xfrm flipH="1" flipV="1">
                <a:off x="0" y="-1"/>
                <a:ext cx="5142043" cy="1"/>
              </a:xfrm>
              <a:prstGeom prst="line">
                <a:avLst/>
              </a:prstGeom>
              <a:noFill/>
              <a:ln w="12700" cap="flat">
                <a:solidFill>
                  <a:srgbClr val="43C19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sp>
          <p:nvSpPr>
            <p:cNvPr id="1134" name="9 jours"/>
            <p:cNvSpPr txBox="1"/>
            <p:nvPr/>
          </p:nvSpPr>
          <p:spPr>
            <a:xfrm>
              <a:off x="3622415" y="118486"/>
              <a:ext cx="3582188" cy="958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5680" tIns="85680" rIns="85680" bIns="85680" numCol="1" anchor="t">
              <a:spAutoFit/>
            </a:bodyPr>
            <a:lstStyle>
              <a:lvl1pPr algn="ctr" defTabSz="1547812">
                <a:defRPr sz="2600">
                  <a:solidFill>
                    <a:srgbClr val="43C19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9 jours</a:t>
              </a:r>
            </a:p>
          </p:txBody>
        </p:sp>
      </p:grpSp>
      <p:grpSp>
        <p:nvGrpSpPr>
          <p:cNvPr id="1140" name="Grouper"/>
          <p:cNvGrpSpPr/>
          <p:nvPr/>
        </p:nvGrpSpPr>
        <p:grpSpPr>
          <a:xfrm>
            <a:off x="14407950" y="7043287"/>
            <a:ext cx="7360921" cy="1077248"/>
            <a:chOff x="0" y="0"/>
            <a:chExt cx="7360920" cy="1077247"/>
          </a:xfrm>
        </p:grpSpPr>
        <p:grpSp>
          <p:nvGrpSpPr>
            <p:cNvPr id="1138" name="Grouper"/>
            <p:cNvGrpSpPr/>
            <p:nvPr/>
          </p:nvGrpSpPr>
          <p:grpSpPr>
            <a:xfrm>
              <a:off x="0" y="-1"/>
              <a:ext cx="7360921" cy="2"/>
              <a:chOff x="0" y="0"/>
              <a:chExt cx="7360920" cy="0"/>
            </a:xfrm>
          </p:grpSpPr>
          <p:sp>
            <p:nvSpPr>
              <p:cNvPr id="1136" name="Ligne"/>
              <p:cNvSpPr/>
              <p:nvPr/>
            </p:nvSpPr>
            <p:spPr>
              <a:xfrm>
                <a:off x="5152222" y="0"/>
                <a:ext cx="2208699" cy="0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137" name="Ligne"/>
              <p:cNvSpPr/>
              <p:nvPr/>
            </p:nvSpPr>
            <p:spPr>
              <a:xfrm flipH="1" flipV="1">
                <a:off x="0" y="-1"/>
                <a:ext cx="5142043" cy="1"/>
              </a:xfrm>
              <a:prstGeom prst="line">
                <a:avLst/>
              </a:prstGeom>
              <a:noFill/>
              <a:ln w="12700" cap="flat">
                <a:solidFill>
                  <a:srgbClr val="DCDEE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773" tIns="50773" rIns="50773" bIns="50773" numCol="1" anchor="ctr">
                <a:noAutofit/>
              </a:bodyPr>
              <a:lstStyle/>
              <a:p>
                <a:pPr algn="ctr" defTabSz="1547812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sp>
          <p:nvSpPr>
            <p:cNvPr id="1139" name="25 jours"/>
            <p:cNvSpPr txBox="1"/>
            <p:nvPr/>
          </p:nvSpPr>
          <p:spPr>
            <a:xfrm>
              <a:off x="1889366" y="118486"/>
              <a:ext cx="3582188" cy="958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5680" tIns="85680" rIns="85680" bIns="85680" numCol="1" anchor="t">
              <a:spAutoFit/>
            </a:bodyPr>
            <a:lstStyle>
              <a:lvl1pPr algn="ctr" defTabSz="1547812">
                <a:defRPr sz="2600">
                  <a:solidFill>
                    <a:srgbClr val="DCDEE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25 jours</a:t>
              </a:r>
            </a:p>
          </p:txBody>
        </p:sp>
      </p:grpSp>
      <p:sp>
        <p:nvSpPr>
          <p:cNvPr id="1141" name="2 Développeurs"/>
          <p:cNvSpPr txBox="1"/>
          <p:nvPr/>
        </p:nvSpPr>
        <p:spPr>
          <a:xfrm>
            <a:off x="14340402" y="10492168"/>
            <a:ext cx="3582188" cy="958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>
            <a:spAutoFit/>
          </a:bodyPr>
          <a:lstStyle>
            <a:lvl1pPr algn="ctr" defTabSz="1547812">
              <a:defRPr sz="2600">
                <a:solidFill>
                  <a:schemeClr val="accent3">
                    <a:lumOff val="16617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 Développeurs</a:t>
            </a:r>
          </a:p>
        </p:txBody>
      </p:sp>
      <p:sp>
        <p:nvSpPr>
          <p:cNvPr id="1142" name="UX Designer"/>
          <p:cNvSpPr txBox="1"/>
          <p:nvPr/>
        </p:nvSpPr>
        <p:spPr>
          <a:xfrm>
            <a:off x="3142435" y="10649497"/>
            <a:ext cx="5079862" cy="958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0" tIns="85680" rIns="85680" bIns="85680">
            <a:spAutoFit/>
          </a:bodyPr>
          <a:lstStyle>
            <a:lvl1pPr algn="ctr" defTabSz="1547812">
              <a:defRPr sz="2600">
                <a:solidFill>
                  <a:srgbClr val="43C19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UX Designer</a:t>
            </a:r>
          </a:p>
        </p:txBody>
      </p:sp>
      <p:sp>
        <p:nvSpPr>
          <p:cNvPr id="1143" name="Rectangle"/>
          <p:cNvSpPr/>
          <p:nvPr/>
        </p:nvSpPr>
        <p:spPr>
          <a:xfrm>
            <a:off x="5755082" y="11989088"/>
            <a:ext cx="3817953" cy="1190006"/>
          </a:xfrm>
          <a:prstGeom prst="rect">
            <a:avLst/>
          </a:prstGeom>
          <a:solidFill>
            <a:srgbClr val="44C19F"/>
          </a:solidFill>
          <a:ln w="38100">
            <a:solidFill>
              <a:srgbClr val="FFFFFF"/>
            </a:solidFill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44" name="TOTAL :  4900 €"/>
          <p:cNvSpPr txBox="1"/>
          <p:nvPr/>
        </p:nvSpPr>
        <p:spPr>
          <a:xfrm>
            <a:off x="6172154" y="12284209"/>
            <a:ext cx="2694098" cy="60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0" tIns="85680" rIns="85680" bIns="85680">
            <a:spAutoFit/>
          </a:bodyPr>
          <a:lstStyle>
            <a:lvl1pPr algn="ctr" defTabSz="1714500">
              <a:defRPr b="1" cap="all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TOTAL :  4900 €</a:t>
            </a:r>
          </a:p>
        </p:txBody>
      </p:sp>
      <p:sp>
        <p:nvSpPr>
          <p:cNvPr id="1145" name="700 € (TJM)"/>
          <p:cNvSpPr txBox="1"/>
          <p:nvPr/>
        </p:nvSpPr>
        <p:spPr>
          <a:xfrm>
            <a:off x="8767774" y="9103396"/>
            <a:ext cx="1956145" cy="495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defRPr sz="2600">
                <a:solidFill>
                  <a:srgbClr val="43C19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700 € (TJM)</a:t>
            </a:r>
          </a:p>
        </p:txBody>
      </p:sp>
      <p:sp>
        <p:nvSpPr>
          <p:cNvPr id="1146" name="X"/>
          <p:cNvSpPr txBox="1"/>
          <p:nvPr/>
        </p:nvSpPr>
        <p:spPr>
          <a:xfrm>
            <a:off x="7109177" y="8766846"/>
            <a:ext cx="707204" cy="116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defRPr sz="7000">
                <a:solidFill>
                  <a:srgbClr val="43C19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1147" name="Grouper" descr="Grouper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38400" y="8482315"/>
            <a:ext cx="1737408" cy="1737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361416" y="8490871"/>
            <a:ext cx="1737408" cy="1737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65424" y="8490871"/>
            <a:ext cx="1737408" cy="1737408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650 € (TJM)"/>
          <p:cNvSpPr txBox="1"/>
          <p:nvPr/>
        </p:nvSpPr>
        <p:spPr>
          <a:xfrm>
            <a:off x="20493088" y="9212150"/>
            <a:ext cx="1956145" cy="49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defRPr sz="2600">
                <a:solidFill>
                  <a:schemeClr val="accent3">
                    <a:lumOff val="16617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650 € (TJM)</a:t>
            </a:r>
          </a:p>
        </p:txBody>
      </p:sp>
      <p:sp>
        <p:nvSpPr>
          <p:cNvPr id="1151" name="X"/>
          <p:cNvSpPr txBox="1"/>
          <p:nvPr/>
        </p:nvSpPr>
        <p:spPr>
          <a:xfrm>
            <a:off x="18834492" y="8875600"/>
            <a:ext cx="707204" cy="116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73" tIns="50773" rIns="50773" bIns="50773" anchor="ctr">
            <a:spAutoFit/>
          </a:bodyPr>
          <a:lstStyle>
            <a:lvl1pPr algn="ctr" defTabSz="1547812">
              <a:defRPr sz="7000">
                <a:solidFill>
                  <a:schemeClr val="accent3">
                    <a:lumOff val="16617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X</a:t>
            </a:r>
          </a:p>
        </p:txBody>
      </p:sp>
      <p:grpSp>
        <p:nvGrpSpPr>
          <p:cNvPr id="1154" name="Grouper"/>
          <p:cNvGrpSpPr/>
          <p:nvPr/>
        </p:nvGrpSpPr>
        <p:grpSpPr>
          <a:xfrm>
            <a:off x="16179435" y="11989088"/>
            <a:ext cx="3817953" cy="1190006"/>
            <a:chOff x="0" y="0"/>
            <a:chExt cx="3817951" cy="1190004"/>
          </a:xfrm>
        </p:grpSpPr>
        <p:sp>
          <p:nvSpPr>
            <p:cNvPr id="1152" name="Rectangle"/>
            <p:cNvSpPr/>
            <p:nvPr/>
          </p:nvSpPr>
          <p:spPr>
            <a:xfrm>
              <a:off x="0" y="0"/>
              <a:ext cx="3817952" cy="1190005"/>
            </a:xfrm>
            <a:prstGeom prst="rect">
              <a:avLst/>
            </a:prstGeom>
            <a:solidFill>
              <a:schemeClr val="accent3">
                <a:lumOff val="16617"/>
              </a:schemeClr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773" tIns="50773" rIns="50773" bIns="50773" numCol="1" anchor="ctr">
              <a:noAutofit/>
            </a:bodyPr>
            <a:lstStyle/>
            <a:p>
              <a:pPr algn="ctr" defTabSz="1547812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153" name="TOTAL :  41600 €"/>
            <p:cNvSpPr txBox="1"/>
            <p:nvPr/>
          </p:nvSpPr>
          <p:spPr>
            <a:xfrm>
              <a:off x="435402" y="283221"/>
              <a:ext cx="2893255" cy="603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5680" tIns="85680" rIns="85680" bIns="85680" numCol="1" anchor="t">
              <a:spAutoFit/>
            </a:bodyPr>
            <a:lstStyle>
              <a:lvl1pPr algn="ctr" defTabSz="1714500">
                <a:defRPr b="1" cap="all" sz="2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TOTAL :  41600 €</a:t>
              </a:r>
            </a:p>
          </p:txBody>
        </p:sp>
      </p:grpSp>
      <p:sp>
        <p:nvSpPr>
          <p:cNvPr id="1155" name="Rectangle"/>
          <p:cNvSpPr/>
          <p:nvPr/>
        </p:nvSpPr>
        <p:spPr>
          <a:xfrm>
            <a:off x="7447802" y="2531414"/>
            <a:ext cx="142802" cy="3467426"/>
          </a:xfrm>
          <a:prstGeom prst="rect">
            <a:avLst/>
          </a:prstGeom>
          <a:solidFill>
            <a:srgbClr val="44C19F"/>
          </a:solidFill>
          <a:ln w="3175">
            <a:miter lim="400000"/>
          </a:ln>
        </p:spPr>
        <p:txBody>
          <a:bodyPr lIns="50773" tIns="50773" rIns="50773" bIns="50773" anchor="ctr"/>
          <a:lstStyle/>
          <a:p>
            <a:pPr algn="ctr" defTabSz="1547812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56" name="a/b testing"/>
          <p:cNvSpPr txBox="1"/>
          <p:nvPr/>
        </p:nvSpPr>
        <p:spPr>
          <a:xfrm>
            <a:off x="6488902" y="5724263"/>
            <a:ext cx="2246125" cy="60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0" tIns="85680" rIns="85680" bIns="85680">
            <a:spAutoFit/>
          </a:bodyPr>
          <a:lstStyle>
            <a:lvl1pPr algn="ctr" defTabSz="1714500">
              <a:defRPr b="1" cap="all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a/b testing</a:t>
            </a:r>
          </a:p>
        </p:txBody>
      </p:sp>
      <p:sp>
        <p:nvSpPr>
          <p:cNvPr id="1157" name="design"/>
          <p:cNvSpPr txBox="1"/>
          <p:nvPr/>
        </p:nvSpPr>
        <p:spPr>
          <a:xfrm>
            <a:off x="10815461" y="5713810"/>
            <a:ext cx="1281222" cy="53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5680" tIns="85680" rIns="85680" bIns="85680">
            <a:spAutoFit/>
          </a:bodyPr>
          <a:lstStyle>
            <a:lvl1pPr algn="ctr" defTabSz="1714500">
              <a:defRPr b="1" cap="all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design</a:t>
            </a:r>
          </a:p>
        </p:txBody>
      </p:sp>
      <p:sp>
        <p:nvSpPr>
          <p:cNvPr id="1158" name="Budget futur"/>
          <p:cNvSpPr txBox="1"/>
          <p:nvPr/>
        </p:nvSpPr>
        <p:spPr>
          <a:xfrm>
            <a:off x="952003" y="657990"/>
            <a:ext cx="14716357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Budget futur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2" name="Shape 257"/>
          <p:cNvGrpSpPr/>
          <p:nvPr/>
        </p:nvGrpSpPr>
        <p:grpSpPr>
          <a:xfrm>
            <a:off x="14756054" y="4062317"/>
            <a:ext cx="5125652" cy="4395883"/>
            <a:chOff x="0" y="0"/>
            <a:chExt cx="5125651" cy="4395882"/>
          </a:xfrm>
        </p:grpSpPr>
        <p:sp>
          <p:nvSpPr>
            <p:cNvPr id="1160" name="Rectangle"/>
            <p:cNvSpPr/>
            <p:nvPr/>
          </p:nvSpPr>
          <p:spPr>
            <a:xfrm>
              <a:off x="0" y="0"/>
              <a:ext cx="5125652" cy="439588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161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78" t="0" r="6277" b="0"/>
            <a:stretch>
              <a:fillRect/>
            </a:stretch>
          </p:blipFill>
          <p:spPr>
            <a:xfrm>
              <a:off x="0" y="0"/>
              <a:ext cx="5125652" cy="4395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63" name="Shape 259"/>
          <p:cNvSpPr txBox="1"/>
          <p:nvPr/>
        </p:nvSpPr>
        <p:spPr>
          <a:xfrm>
            <a:off x="1979795" y="1752600"/>
            <a:ext cx="16686404" cy="2491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5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Merci</a:t>
            </a:r>
          </a:p>
        </p:txBody>
      </p:sp>
      <p:pic>
        <p:nvPicPr>
          <p:cNvPr id="1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0733" t="0" r="10733" b="0"/>
          <a:stretch>
            <a:fillRect/>
          </a:stretch>
        </p:blipFill>
        <p:spPr>
          <a:xfrm>
            <a:off x="10713288" y="3259756"/>
            <a:ext cx="10502392" cy="891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Shape 263"/>
          <p:cNvSpPr/>
          <p:nvPr/>
        </p:nvSpPr>
        <p:spPr>
          <a:xfrm>
            <a:off x="10704175" y="9605246"/>
            <a:ext cx="2743201" cy="2743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1166" name="Shape 270"/>
          <p:cNvSpPr/>
          <p:nvPr/>
        </p:nvSpPr>
        <p:spPr>
          <a:xfrm>
            <a:off x="11319181" y="10219728"/>
            <a:ext cx="1520757" cy="1520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900"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99"/>
          <p:cNvSpPr txBox="1"/>
          <p:nvPr/>
        </p:nvSpPr>
        <p:spPr>
          <a:xfrm>
            <a:off x="1979795" y="1498600"/>
            <a:ext cx="16686404" cy="16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0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Recherche utilisateur</a:t>
            </a:r>
          </a:p>
        </p:txBody>
      </p:sp>
      <p:sp>
        <p:nvSpPr>
          <p:cNvPr id="310" name="Shape 102"/>
          <p:cNvSpPr/>
          <p:nvPr/>
        </p:nvSpPr>
        <p:spPr>
          <a:xfrm>
            <a:off x="10704175" y="9605246"/>
            <a:ext cx="2743201" cy="2743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311" name="Shape 104"/>
          <p:cNvSpPr txBox="1"/>
          <p:nvPr/>
        </p:nvSpPr>
        <p:spPr>
          <a:xfrm rot="16200000">
            <a:off x="20134624" y="2163134"/>
            <a:ext cx="6187062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0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Recherche utilisateur</a:t>
            </a:r>
          </a:p>
        </p:txBody>
      </p:sp>
      <p:sp>
        <p:nvSpPr>
          <p:cNvPr id="312" name="Shape 106"/>
          <p:cNvSpPr/>
          <p:nvPr/>
        </p:nvSpPr>
        <p:spPr>
          <a:xfrm>
            <a:off x="11319181" y="10219728"/>
            <a:ext cx="1520757" cy="1520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900"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grpSp>
        <p:nvGrpSpPr>
          <p:cNvPr id="315" name="Shape 107"/>
          <p:cNvGrpSpPr/>
          <p:nvPr/>
        </p:nvGrpSpPr>
        <p:grpSpPr>
          <a:xfrm>
            <a:off x="14779625" y="4062317"/>
            <a:ext cx="5125652" cy="4395883"/>
            <a:chOff x="0" y="0"/>
            <a:chExt cx="5125651" cy="4395882"/>
          </a:xfrm>
        </p:grpSpPr>
        <p:sp>
          <p:nvSpPr>
            <p:cNvPr id="313" name="Rectangle"/>
            <p:cNvSpPr/>
            <p:nvPr/>
          </p:nvSpPr>
          <p:spPr>
            <a:xfrm>
              <a:off x="0" y="0"/>
              <a:ext cx="5125652" cy="4395883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14" name="image3.jpeg" descr="image3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78" t="0" r="6277" b="0"/>
            <a:stretch>
              <a:fillRect/>
            </a:stretch>
          </p:blipFill>
          <p:spPr>
            <a:xfrm>
              <a:off x="0" y="0"/>
              <a:ext cx="5125652" cy="43958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16" name="Shape 108" descr="Shape 108"/>
          <p:cNvPicPr>
            <a:picLocks noChangeAspect="1"/>
          </p:cNvPicPr>
          <p:nvPr/>
        </p:nvPicPr>
        <p:blipFill>
          <a:blip r:embed="rId3">
            <a:extLst/>
          </a:blip>
          <a:srcRect l="9866" t="0" r="13190" b="0"/>
          <a:stretch>
            <a:fillRect/>
          </a:stretch>
        </p:blipFill>
        <p:spPr>
          <a:xfrm>
            <a:off x="10704175" y="3259351"/>
            <a:ext cx="10522054" cy="9116134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101"/>
          <p:cNvSpPr txBox="1"/>
          <p:nvPr/>
        </p:nvSpPr>
        <p:spPr>
          <a:xfrm rot="16200000">
            <a:off x="20167301" y="4492537"/>
            <a:ext cx="3631449" cy="145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8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318" name="Shape 103"/>
          <p:cNvSpPr txBox="1"/>
          <p:nvPr/>
        </p:nvSpPr>
        <p:spPr>
          <a:xfrm>
            <a:off x="21226229" y="6680837"/>
            <a:ext cx="1694097" cy="57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03</a:t>
            </a: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>
                <a:solidFill>
                  <a:srgbClr val="000000"/>
                </a:solidFill>
              </a:defRPr>
            </a:pPr>
            <a:endParaRPr sz="2800"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04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05</a:t>
            </a: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06</a:t>
            </a:r>
          </a:p>
        </p:txBody>
      </p:sp>
      <p:sp>
        <p:nvSpPr>
          <p:cNvPr id="319" name="Shape 103"/>
          <p:cNvSpPr txBox="1"/>
          <p:nvPr/>
        </p:nvSpPr>
        <p:spPr>
          <a:xfrm>
            <a:off x="21226229" y="3251837"/>
            <a:ext cx="1694097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320" name="Questionnaire"/>
          <p:cNvSpPr txBox="1"/>
          <p:nvPr/>
        </p:nvSpPr>
        <p:spPr>
          <a:xfrm>
            <a:off x="2948442" y="6409302"/>
            <a:ext cx="4126837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Questionnaire</a:t>
            </a:r>
          </a:p>
        </p:txBody>
      </p:sp>
      <p:sp>
        <p:nvSpPr>
          <p:cNvPr id="321" name="Recherche secondaire"/>
          <p:cNvSpPr txBox="1"/>
          <p:nvPr/>
        </p:nvSpPr>
        <p:spPr>
          <a:xfrm>
            <a:off x="2948442" y="5324966"/>
            <a:ext cx="6148415" cy="6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Recherche secondaire</a:t>
            </a:r>
          </a:p>
        </p:txBody>
      </p:sp>
      <p:sp>
        <p:nvSpPr>
          <p:cNvPr id="322" name="Personas"/>
          <p:cNvSpPr txBox="1"/>
          <p:nvPr/>
        </p:nvSpPr>
        <p:spPr>
          <a:xfrm>
            <a:off x="2948442" y="8577973"/>
            <a:ext cx="6240464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Personas</a:t>
            </a:r>
          </a:p>
        </p:txBody>
      </p:sp>
      <p:sp>
        <p:nvSpPr>
          <p:cNvPr id="323" name="Entretiens"/>
          <p:cNvSpPr txBox="1"/>
          <p:nvPr/>
        </p:nvSpPr>
        <p:spPr>
          <a:xfrm>
            <a:off x="2948442" y="7493637"/>
            <a:ext cx="5994211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Entretiens</a:t>
            </a:r>
          </a:p>
        </p:txBody>
      </p:sp>
      <p:sp>
        <p:nvSpPr>
          <p:cNvPr id="324" name="Experience map"/>
          <p:cNvSpPr txBox="1"/>
          <p:nvPr/>
        </p:nvSpPr>
        <p:spPr>
          <a:xfrm>
            <a:off x="2948442" y="9662308"/>
            <a:ext cx="471649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Experience map</a:t>
            </a:r>
          </a:p>
        </p:txBody>
      </p:sp>
      <p:sp>
        <p:nvSpPr>
          <p:cNvPr id="325" name="Cercle"/>
          <p:cNvSpPr/>
          <p:nvPr/>
        </p:nvSpPr>
        <p:spPr>
          <a:xfrm>
            <a:off x="2220643" y="5553540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6" name="Cercle"/>
          <p:cNvSpPr/>
          <p:nvPr/>
        </p:nvSpPr>
        <p:spPr>
          <a:xfrm>
            <a:off x="2220643" y="6637875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7" name="Cercle"/>
          <p:cNvSpPr/>
          <p:nvPr/>
        </p:nvSpPr>
        <p:spPr>
          <a:xfrm>
            <a:off x="2220643" y="7722211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8" name="Cercle"/>
          <p:cNvSpPr/>
          <p:nvPr/>
        </p:nvSpPr>
        <p:spPr>
          <a:xfrm>
            <a:off x="2220643" y="8806546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9" name="Cercle"/>
          <p:cNvSpPr/>
          <p:nvPr/>
        </p:nvSpPr>
        <p:spPr>
          <a:xfrm>
            <a:off x="2220643" y="9890881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30" name="Job to be done"/>
          <p:cNvSpPr txBox="1"/>
          <p:nvPr/>
        </p:nvSpPr>
        <p:spPr>
          <a:xfrm>
            <a:off x="2948442" y="10741808"/>
            <a:ext cx="4716490" cy="647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Job to be done</a:t>
            </a:r>
          </a:p>
        </p:txBody>
      </p:sp>
      <p:sp>
        <p:nvSpPr>
          <p:cNvPr id="331" name="Cercle"/>
          <p:cNvSpPr/>
          <p:nvPr/>
        </p:nvSpPr>
        <p:spPr>
          <a:xfrm>
            <a:off x="2220642" y="10970382"/>
            <a:ext cx="190501" cy="19050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116" descr="Shape 116"/>
          <p:cNvPicPr>
            <a:picLocks noChangeAspect="1"/>
          </p:cNvPicPr>
          <p:nvPr/>
        </p:nvPicPr>
        <p:blipFill>
          <a:blip r:embed="rId3">
            <a:extLst/>
          </a:blip>
          <a:srcRect l="0" t="36404" r="0" b="36787"/>
          <a:stretch>
            <a:fillRect/>
          </a:stretch>
        </p:blipFill>
        <p:spPr>
          <a:xfrm>
            <a:off x="5252575" y="7173675"/>
            <a:ext cx="4365176" cy="117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hape 117" descr="Shape 117"/>
          <p:cNvPicPr>
            <a:picLocks noChangeAspect="1"/>
          </p:cNvPicPr>
          <p:nvPr/>
        </p:nvPicPr>
        <p:blipFill>
          <a:blip r:embed="rId4">
            <a:extLst/>
          </a:blip>
          <a:srcRect l="0" t="23154" r="0" b="32069"/>
          <a:stretch>
            <a:fillRect/>
          </a:stretch>
        </p:blipFill>
        <p:spPr>
          <a:xfrm>
            <a:off x="956800" y="10025775"/>
            <a:ext cx="5327075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hape 118" descr="Shape 118"/>
          <p:cNvPicPr>
            <a:picLocks noChangeAspect="1"/>
          </p:cNvPicPr>
          <p:nvPr/>
        </p:nvPicPr>
        <p:blipFill>
          <a:blip r:embed="rId5">
            <a:extLst/>
          </a:blip>
          <a:srcRect l="0" t="0" r="0" b="41558"/>
          <a:stretch>
            <a:fillRect/>
          </a:stretch>
        </p:blipFill>
        <p:spPr>
          <a:xfrm>
            <a:off x="1854874" y="7941022"/>
            <a:ext cx="2667052" cy="1170202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119"/>
          <p:cNvSpPr txBox="1"/>
          <p:nvPr/>
        </p:nvSpPr>
        <p:spPr>
          <a:xfrm>
            <a:off x="1660049" y="4075846"/>
            <a:ext cx="7375202" cy="86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marL="457200" indent="-533400">
              <a:buClr>
                <a:srgbClr val="000000"/>
              </a:buClr>
              <a:buSzPts val="4800"/>
              <a:buChar char="-"/>
              <a:defRPr b="1" sz="4800">
                <a:solidFill>
                  <a:srgbClr val="000000"/>
                </a:solidFill>
              </a:defRPr>
            </a:lvl1pPr>
          </a:lstStyle>
          <a:p>
            <a:pPr/>
            <a:r>
              <a:t>données fiables</a:t>
            </a:r>
          </a:p>
        </p:txBody>
      </p:sp>
      <p:sp>
        <p:nvSpPr>
          <p:cNvPr id="337" name="Shape 120"/>
          <p:cNvSpPr txBox="1"/>
          <p:nvPr/>
        </p:nvSpPr>
        <p:spPr>
          <a:xfrm>
            <a:off x="13008424" y="3810000"/>
            <a:ext cx="7375201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533400">
              <a:buSzPts val="4800"/>
              <a:buChar char="-"/>
              <a:defRPr b="1" sz="4800">
                <a:solidFill>
                  <a:srgbClr val="000000"/>
                </a:solidFill>
              </a:defRPr>
            </a:pPr>
            <a:r>
              <a:t>données pertinentes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  </a:t>
            </a:r>
          </a:p>
        </p:txBody>
      </p:sp>
      <p:sp>
        <p:nvSpPr>
          <p:cNvPr id="338" name="Shape 121"/>
          <p:cNvSpPr txBox="1"/>
          <p:nvPr/>
        </p:nvSpPr>
        <p:spPr>
          <a:xfrm>
            <a:off x="1393399" y="5337974"/>
            <a:ext cx="8948102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13 études, 6 sources différentes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  </a:t>
            </a:r>
          </a:p>
        </p:txBody>
      </p:sp>
      <p:pic>
        <p:nvPicPr>
          <p:cNvPr id="339" name="Shape 122" descr="Shape 1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66125" y="9269175"/>
            <a:ext cx="3991539" cy="31134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123"/>
          <p:cNvSpPr txBox="1"/>
          <p:nvPr/>
        </p:nvSpPr>
        <p:spPr>
          <a:xfrm>
            <a:off x="14015350" y="6079675"/>
            <a:ext cx="15675302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thème + publications récentes</a:t>
            </a:r>
            <a:br/>
            <a:r>
              <a:t>(en moyenne datent de 1 an ou 2)</a:t>
            </a:r>
          </a:p>
        </p:txBody>
      </p:sp>
      <p:sp>
        <p:nvSpPr>
          <p:cNvPr id="341" name="RECHERCHE SECONDAIR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RECHERCHE SECONDAIRE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131" descr="Shape 1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925" y="8367549"/>
            <a:ext cx="11731350" cy="442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hape 132" descr="Shape 1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2466" y="2361502"/>
            <a:ext cx="9330336" cy="5006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Shape 133" descr="Shape 1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33125" y="6819910"/>
            <a:ext cx="10144525" cy="613390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134"/>
          <p:cNvSpPr txBox="1"/>
          <p:nvPr/>
        </p:nvSpPr>
        <p:spPr>
          <a:xfrm>
            <a:off x="1235924" y="7512400"/>
            <a:ext cx="8948102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Grande phase de prospection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  </a:t>
            </a:r>
          </a:p>
        </p:txBody>
      </p:sp>
      <p:sp>
        <p:nvSpPr>
          <p:cNvPr id="349" name="Shape 135"/>
          <p:cNvSpPr txBox="1"/>
          <p:nvPr/>
        </p:nvSpPr>
        <p:spPr>
          <a:xfrm>
            <a:off x="15703049" y="5750474"/>
            <a:ext cx="8948101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Usage prévalent du PC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  </a:t>
            </a:r>
          </a:p>
        </p:txBody>
      </p:sp>
      <p:sp>
        <p:nvSpPr>
          <p:cNvPr id="350" name="Shape 136"/>
          <p:cNvSpPr txBox="1"/>
          <p:nvPr/>
        </p:nvSpPr>
        <p:spPr>
          <a:xfrm>
            <a:off x="1361099" y="4126950"/>
            <a:ext cx="3918601" cy="225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Voyage à plusieurs</a:t>
            </a:r>
          </a:p>
          <a:p>
            <a:pPr>
              <a:defRPr sz="4800">
                <a:solidFill>
                  <a:srgbClr val="000000"/>
                </a:solidFill>
              </a:defRPr>
            </a:pPr>
            <a:r>
              <a:t>  </a:t>
            </a:r>
          </a:p>
        </p:txBody>
      </p:sp>
      <p:sp>
        <p:nvSpPr>
          <p:cNvPr id="351" name="RECHERCHE SECONDAIRE"/>
          <p:cNvSpPr txBox="1"/>
          <p:nvPr/>
        </p:nvSpPr>
        <p:spPr>
          <a:xfrm>
            <a:off x="952003" y="657990"/>
            <a:ext cx="9662709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algn="ctr"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RECHERCHE SECONDAIRE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158" descr="Shape 1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55450" y="3113475"/>
            <a:ext cx="1537597" cy="188877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159"/>
          <p:cNvSpPr txBox="1"/>
          <p:nvPr/>
        </p:nvSpPr>
        <p:spPr>
          <a:xfrm>
            <a:off x="18407874" y="5437225"/>
            <a:ext cx="5186701" cy="84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94637"/>
              </a:lnSpc>
              <a:defRPr sz="4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Google forms</a:t>
            </a:r>
          </a:p>
        </p:txBody>
      </p:sp>
      <p:sp>
        <p:nvSpPr>
          <p:cNvPr id="357" name="Shape 160"/>
          <p:cNvSpPr txBox="1"/>
          <p:nvPr/>
        </p:nvSpPr>
        <p:spPr>
          <a:xfrm>
            <a:off x="14075024" y="7794174"/>
            <a:ext cx="9824401" cy="309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609600">
              <a:lnSpc>
                <a:spcPct val="94637"/>
              </a:lnSpc>
              <a:buClr>
                <a:srgbClr val="000000"/>
              </a:buClr>
              <a:buSzPts val="6000"/>
              <a:buFont typeface="Montserrat Regular"/>
              <a:buChar char="-"/>
              <a:defRPr sz="60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Quantitative (diffusion)</a:t>
            </a:r>
          </a:p>
          <a:p>
            <a:pPr>
              <a:lnSpc>
                <a:spcPct val="115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170 répondants</a:t>
            </a:r>
            <a:br/>
            <a:r>
              <a:t>marge d’erreur d’environ 6%</a:t>
            </a:r>
          </a:p>
          <a:p>
            <a:pPr marL="69850" indent="-139700">
              <a:lnSpc>
                <a:spcPct val="115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niveau de confiance de 90%.</a:t>
            </a:r>
          </a:p>
        </p:txBody>
      </p:sp>
      <p:sp>
        <p:nvSpPr>
          <p:cNvPr id="358" name="Shape 161"/>
          <p:cNvSpPr txBox="1"/>
          <p:nvPr/>
        </p:nvSpPr>
        <p:spPr>
          <a:xfrm>
            <a:off x="1349875" y="1875975"/>
            <a:ext cx="22244700" cy="101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marL="457200" indent="-609600">
              <a:lnSpc>
                <a:spcPct val="94637"/>
              </a:lnSpc>
              <a:buClr>
                <a:srgbClr val="000000"/>
              </a:buClr>
              <a:buSzPts val="6000"/>
              <a:buFont typeface="Montserrat Regular"/>
              <a:buChar char="-"/>
              <a:defRPr i="1" sz="6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 but : donnée quantitative, avisée et sur-mesure</a:t>
            </a:r>
          </a:p>
        </p:txBody>
      </p:sp>
      <p:sp>
        <p:nvSpPr>
          <p:cNvPr id="359" name="Shape 162"/>
          <p:cNvSpPr txBox="1"/>
          <p:nvPr/>
        </p:nvSpPr>
        <p:spPr>
          <a:xfrm>
            <a:off x="801499" y="8739271"/>
            <a:ext cx="10329902" cy="374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457200" indent="-609600">
              <a:lnSpc>
                <a:spcPct val="94637"/>
              </a:lnSpc>
              <a:buClr>
                <a:srgbClr val="000000"/>
              </a:buClr>
              <a:buSzPts val="6000"/>
              <a:buFont typeface="Montserrat Regular"/>
              <a:buChar char="-"/>
              <a:defRPr sz="60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avisée (fiable et intéressante) (rédaction)</a:t>
            </a:r>
          </a:p>
          <a:p>
            <a:pPr marL="457200" indent="-419100">
              <a:lnSpc>
                <a:spcPct val="94637"/>
              </a:lnSpc>
              <a:buClr>
                <a:srgbClr val="000000"/>
              </a:buClr>
              <a:buSzPts val="3000"/>
              <a:buFont typeface="Montserrat Regular"/>
              <a:buChar char="-"/>
              <a:defRPr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Éclairé par la recherche secondaire</a:t>
            </a:r>
          </a:p>
          <a:p>
            <a:pPr marL="457200" indent="-419100">
              <a:lnSpc>
                <a:spcPct val="94637"/>
              </a:lnSpc>
              <a:buClr>
                <a:srgbClr val="000000"/>
              </a:buClr>
              <a:buSzPts val="3000"/>
              <a:buFont typeface="Montserrat Regular"/>
              <a:buChar char="-"/>
              <a:defRPr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Pas de biais</a:t>
            </a:r>
          </a:p>
          <a:p>
            <a:pPr marL="457200" indent="-419100">
              <a:lnSpc>
                <a:spcPct val="94637"/>
              </a:lnSpc>
              <a:buClr>
                <a:srgbClr val="000000"/>
              </a:buClr>
              <a:buSzPts val="3000"/>
              <a:buFont typeface="Montserrat Regular"/>
              <a:buChar char="-"/>
              <a:defRPr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Construction en faisceau</a:t>
            </a:r>
            <a:br/>
            <a:r>
              <a:t>du plus large au plus précis</a:t>
            </a:r>
          </a:p>
        </p:txBody>
      </p:sp>
      <p:sp>
        <p:nvSpPr>
          <p:cNvPr id="360" name="Shape 163"/>
          <p:cNvSpPr txBox="1"/>
          <p:nvPr/>
        </p:nvSpPr>
        <p:spPr>
          <a:xfrm>
            <a:off x="801499" y="5811803"/>
            <a:ext cx="9824402" cy="255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lnSpc>
                <a:spcPct val="94637"/>
              </a:lnSpc>
              <a:defRPr sz="480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- Sur mesure:</a:t>
            </a:r>
            <a:br/>
            <a:r>
              <a:rPr sz="3600"/>
              <a:t>- </a:t>
            </a:r>
            <a:r>
              <a:rPr sz="3600">
                <a:latin typeface="Arial"/>
                <a:ea typeface="Arial"/>
                <a:cs typeface="Arial"/>
                <a:sym typeface="Arial"/>
              </a:rPr>
              <a:t>habitudes de voyage</a:t>
            </a:r>
          </a:p>
          <a:p>
            <a:pPr marL="457200" indent="-457200">
              <a:lnSpc>
                <a:spcPct val="115000"/>
              </a:lnSpc>
              <a:buClr>
                <a:srgbClr val="000000"/>
              </a:buClr>
              <a:buSzPts val="3600"/>
              <a:buChar char="-"/>
              <a:defRPr sz="3600">
                <a:solidFill>
                  <a:srgbClr val="000000"/>
                </a:solidFill>
              </a:defRPr>
            </a:pPr>
            <a:r>
              <a:t>habitudes de réservation</a:t>
            </a:r>
          </a:p>
          <a:p>
            <a:pPr marL="457200" indent="-457200">
              <a:lnSpc>
                <a:spcPct val="115000"/>
              </a:lnSpc>
              <a:buClr>
                <a:srgbClr val="000000"/>
              </a:buClr>
              <a:buSzPts val="3600"/>
              <a:buChar char="-"/>
              <a:defRPr sz="3600">
                <a:solidFill>
                  <a:srgbClr val="000000"/>
                </a:solidFill>
              </a:defRPr>
            </a:pPr>
            <a:r>
              <a:t>comparateurs de billets</a:t>
            </a:r>
          </a:p>
        </p:txBody>
      </p:sp>
      <p:pic>
        <p:nvPicPr>
          <p:cNvPr id="361" name="Shape 164" descr="Shape 16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7674" y="3618288"/>
            <a:ext cx="7637351" cy="4296047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QUESTIONNAIRE"/>
          <p:cNvSpPr txBox="1"/>
          <p:nvPr/>
        </p:nvSpPr>
        <p:spPr>
          <a:xfrm>
            <a:off x="952003" y="657990"/>
            <a:ext cx="15447576" cy="96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>
            <a:spAutoFit/>
          </a:bodyPr>
          <a:lstStyle>
            <a:lvl1pPr defTabSz="1547812">
              <a:defRPr cap="all" sz="5600">
                <a:solidFill>
                  <a:srgbClr val="53585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QUESTIONNAIRE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Default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515457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7F7F7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7F7F7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515457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7F7F7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7F7F7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